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A8C76-945A-4570-8570-0ECFF570B48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AAE5D5-6BE1-45D9-850D-AE4865AF924D}">
      <dgm:prSet/>
      <dgm:spPr/>
      <dgm:t>
        <a:bodyPr/>
        <a:lstStyle/>
        <a:p>
          <a:r>
            <a:rPr lang="zh-CN" dirty="0"/>
            <a:t>在选择阶段，</a:t>
          </a:r>
          <a:r>
            <a:rPr lang="zh-CN" altLang="en-US" dirty="0"/>
            <a:t>我们</a:t>
          </a:r>
          <a:r>
            <a:rPr lang="zh-CN" dirty="0"/>
            <a:t>采用置信上限 （UCB） 公式的变体：</a:t>
          </a:r>
          <a:endParaRPr lang="en-US" altLang="zh-CN" dirty="0"/>
        </a:p>
        <a:p>
          <a:r>
            <a:rPr lang="en-US" b="1" dirty="0"/>
            <a:t>node’s score / node’s visits + 5 * sqrt(log(total visits in the tree) / node’s visits</a:t>
          </a:r>
        </a:p>
        <a:p>
          <a:r>
            <a:rPr lang="zh-CN" altLang="en-US" b="0" dirty="0"/>
            <a:t>来平衡</a:t>
          </a:r>
          <a:r>
            <a:rPr lang="en-US" altLang="zh-CN" dirty="0"/>
            <a:t>exploration</a:t>
          </a:r>
          <a:r>
            <a:rPr lang="zh-CN" altLang="en-US" dirty="0"/>
            <a:t>和</a:t>
          </a:r>
          <a:r>
            <a:rPr lang="en-US" altLang="zh-CN" dirty="0"/>
            <a:t>exploitation.</a:t>
          </a:r>
          <a:endParaRPr lang="en-US" b="1" dirty="0"/>
        </a:p>
      </dgm:t>
    </dgm:pt>
    <dgm:pt modelId="{A0B9D3DC-0318-4E78-8AF7-D022BDEFC3A6}" type="parTrans" cxnId="{3214C815-F1A9-481C-B17B-2B1DF0361F29}">
      <dgm:prSet/>
      <dgm:spPr/>
      <dgm:t>
        <a:bodyPr/>
        <a:lstStyle/>
        <a:p>
          <a:endParaRPr lang="en-US"/>
        </a:p>
      </dgm:t>
    </dgm:pt>
    <dgm:pt modelId="{BF88BC12-DD3F-493B-808E-78933893FC7E}" type="sibTrans" cxnId="{3214C815-F1A9-481C-B17B-2B1DF0361F29}">
      <dgm:prSet/>
      <dgm:spPr/>
      <dgm:t>
        <a:bodyPr/>
        <a:lstStyle/>
        <a:p>
          <a:endParaRPr lang="en-US"/>
        </a:p>
      </dgm:t>
    </dgm:pt>
    <dgm:pt modelId="{ACB63745-4D0D-418F-BE78-DD804226FBA8}">
      <dgm:prSet/>
      <dgm:spPr/>
      <dgm:t>
        <a:bodyPr/>
        <a:lstStyle/>
        <a:p>
          <a:r>
            <a:rPr lang="zh-CN" altLang="en-US" dirty="0"/>
            <a:t>然后采用递归的方法来选择</a:t>
          </a:r>
          <a:r>
            <a:rPr lang="en-US" altLang="zh-CN" dirty="0"/>
            <a:t>UCB</a:t>
          </a:r>
          <a:r>
            <a:rPr lang="zh-CN" altLang="en-US" dirty="0"/>
            <a:t>分数最高的子节点，以此依次遍历</a:t>
          </a:r>
          <a:r>
            <a:rPr lang="en-US" altLang="zh-CN" dirty="0"/>
            <a:t>MCTS</a:t>
          </a:r>
          <a:r>
            <a:rPr lang="zh-CN" altLang="en-US" dirty="0"/>
            <a:t>树的每个级别，最后返回我们需要采取进一步选项的目标节点。</a:t>
          </a:r>
          <a:endParaRPr lang="en-US" dirty="0"/>
        </a:p>
      </dgm:t>
    </dgm:pt>
    <dgm:pt modelId="{3F519922-0838-4A93-98DB-A736AAA21405}" type="parTrans" cxnId="{1169348E-BA97-4EA1-BD4A-04351F5AE940}">
      <dgm:prSet/>
      <dgm:spPr/>
      <dgm:t>
        <a:bodyPr/>
        <a:lstStyle/>
        <a:p>
          <a:endParaRPr lang="en-US"/>
        </a:p>
      </dgm:t>
    </dgm:pt>
    <dgm:pt modelId="{796244D4-6E0A-4642-BB36-8EB59DE59766}" type="sibTrans" cxnId="{1169348E-BA97-4EA1-BD4A-04351F5AE940}">
      <dgm:prSet/>
      <dgm:spPr/>
      <dgm:t>
        <a:bodyPr/>
        <a:lstStyle/>
        <a:p>
          <a:endParaRPr lang="en-US"/>
        </a:p>
      </dgm:t>
    </dgm:pt>
    <dgm:pt modelId="{A7EC4194-3E8F-45F5-8724-6AD8A3BA95AD}" type="pres">
      <dgm:prSet presAssocID="{CE8A8C76-945A-4570-8570-0ECFF570B483}" presName="linear" presStyleCnt="0">
        <dgm:presLayoutVars>
          <dgm:animLvl val="lvl"/>
          <dgm:resizeHandles val="exact"/>
        </dgm:presLayoutVars>
      </dgm:prSet>
      <dgm:spPr/>
    </dgm:pt>
    <dgm:pt modelId="{7E636773-DA86-4638-9390-6F01C910CF93}" type="pres">
      <dgm:prSet presAssocID="{84AAE5D5-6BE1-45D9-850D-AE4865AF924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52DBCE-DE42-4DB7-8E8C-5DEB94FFD353}" type="pres">
      <dgm:prSet presAssocID="{BF88BC12-DD3F-493B-808E-78933893FC7E}" presName="spacer" presStyleCnt="0"/>
      <dgm:spPr/>
    </dgm:pt>
    <dgm:pt modelId="{39E75669-01B2-4F12-8BFB-B01FA015E190}" type="pres">
      <dgm:prSet presAssocID="{ACB63745-4D0D-418F-BE78-DD804226FBA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214C815-F1A9-481C-B17B-2B1DF0361F29}" srcId="{CE8A8C76-945A-4570-8570-0ECFF570B483}" destId="{84AAE5D5-6BE1-45D9-850D-AE4865AF924D}" srcOrd="0" destOrd="0" parTransId="{A0B9D3DC-0318-4E78-8AF7-D022BDEFC3A6}" sibTransId="{BF88BC12-DD3F-493B-808E-78933893FC7E}"/>
    <dgm:cxn modelId="{F3B51483-4C4A-4EFA-8726-2B4D8AFB5A56}" type="presOf" srcId="{CE8A8C76-945A-4570-8570-0ECFF570B483}" destId="{A7EC4194-3E8F-45F5-8724-6AD8A3BA95AD}" srcOrd="0" destOrd="0" presId="urn:microsoft.com/office/officeart/2005/8/layout/vList2"/>
    <dgm:cxn modelId="{1169348E-BA97-4EA1-BD4A-04351F5AE940}" srcId="{CE8A8C76-945A-4570-8570-0ECFF570B483}" destId="{ACB63745-4D0D-418F-BE78-DD804226FBA8}" srcOrd="1" destOrd="0" parTransId="{3F519922-0838-4A93-98DB-A736AAA21405}" sibTransId="{796244D4-6E0A-4642-BB36-8EB59DE59766}"/>
    <dgm:cxn modelId="{36051BC6-DB76-4245-BBB3-72D4D776DBF6}" type="presOf" srcId="{ACB63745-4D0D-418F-BE78-DD804226FBA8}" destId="{39E75669-01B2-4F12-8BFB-B01FA015E190}" srcOrd="0" destOrd="0" presId="urn:microsoft.com/office/officeart/2005/8/layout/vList2"/>
    <dgm:cxn modelId="{F4D4ABDA-ED7A-452A-AE5E-6406312D30A6}" type="presOf" srcId="{84AAE5D5-6BE1-45D9-850D-AE4865AF924D}" destId="{7E636773-DA86-4638-9390-6F01C910CF93}" srcOrd="0" destOrd="0" presId="urn:microsoft.com/office/officeart/2005/8/layout/vList2"/>
    <dgm:cxn modelId="{1D6A6F12-A0C6-4404-B063-742A8C21BC96}" type="presParOf" srcId="{A7EC4194-3E8F-45F5-8724-6AD8A3BA95AD}" destId="{7E636773-DA86-4638-9390-6F01C910CF93}" srcOrd="0" destOrd="0" presId="urn:microsoft.com/office/officeart/2005/8/layout/vList2"/>
    <dgm:cxn modelId="{F27F1097-68B4-466C-8E2F-690FB8F90338}" type="presParOf" srcId="{A7EC4194-3E8F-45F5-8724-6AD8A3BA95AD}" destId="{3352DBCE-DE42-4DB7-8E8C-5DEB94FFD353}" srcOrd="1" destOrd="0" presId="urn:microsoft.com/office/officeart/2005/8/layout/vList2"/>
    <dgm:cxn modelId="{FC112586-2996-4B29-B5C0-E3E6197644E8}" type="presParOf" srcId="{A7EC4194-3E8F-45F5-8724-6AD8A3BA95AD}" destId="{39E75669-01B2-4F12-8BFB-B01FA015E19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86248-AECB-4981-977A-7DFA09F19155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6383D3-A9E4-45D2-A64B-FDBAF7B95216}">
      <dgm:prSet/>
      <dgm:spPr/>
      <dgm:t>
        <a:bodyPr/>
        <a:lstStyle/>
        <a:p>
          <a:r>
            <a:rPr lang="zh-CN" dirty="0"/>
            <a:t>在扩展过程中，expand功能通过考虑汽车可以采取的可能操作来生成新节点，并将它们连接到我们刚刚选择的节点。</a:t>
          </a:r>
          <a:endParaRPr lang="en-US" dirty="0"/>
        </a:p>
      </dgm:t>
    </dgm:pt>
    <dgm:pt modelId="{0D1A87DA-8DE3-471B-B111-7C74A34A5477}" type="parTrans" cxnId="{A1A90F45-A009-40D1-A028-FCCEA2A02FE8}">
      <dgm:prSet/>
      <dgm:spPr/>
      <dgm:t>
        <a:bodyPr/>
        <a:lstStyle/>
        <a:p>
          <a:endParaRPr lang="en-US"/>
        </a:p>
      </dgm:t>
    </dgm:pt>
    <dgm:pt modelId="{76BB8AA9-AE45-489D-89FB-46CF760BB0E0}" type="sibTrans" cxnId="{A1A90F45-A009-40D1-A028-FCCEA2A02FE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E57EBAB-5804-4F1D-8DC5-66A5072FCE28}">
      <dgm:prSet/>
      <dgm:spPr/>
      <dgm:t>
        <a:bodyPr/>
        <a:lstStyle/>
        <a:p>
          <a:r>
            <a:rPr lang="zh-CN" altLang="en-US" dirty="0"/>
            <a:t>这些操作是可能的加速变化（</a:t>
          </a:r>
          <a:r>
            <a:rPr lang="zh-CN" altLang="en-US" b="1" dirty="0"/>
            <a:t>加速、减速或保持当前速度</a:t>
          </a:r>
          <a:r>
            <a:rPr lang="zh-CN" altLang="en-US" dirty="0"/>
            <a:t>）和车道变化（</a:t>
          </a:r>
          <a:r>
            <a:rPr lang="zh-CN" altLang="en-US" b="1" dirty="0"/>
            <a:t>向左、向右或保持在当前车道</a:t>
          </a:r>
          <a:r>
            <a:rPr lang="zh-CN" altLang="en-US" dirty="0"/>
            <a:t>）的组合。</a:t>
          </a:r>
          <a:endParaRPr lang="en-US" dirty="0"/>
        </a:p>
      </dgm:t>
    </dgm:pt>
    <dgm:pt modelId="{E16913F0-CB71-418A-A954-72BCED3B9210}" type="parTrans" cxnId="{7925BF4B-2629-452E-81BD-E45B8F71C29F}">
      <dgm:prSet/>
      <dgm:spPr/>
      <dgm:t>
        <a:bodyPr/>
        <a:lstStyle/>
        <a:p>
          <a:endParaRPr lang="en-US"/>
        </a:p>
      </dgm:t>
    </dgm:pt>
    <dgm:pt modelId="{4F47C1F8-A7AB-44C5-B473-EB1AE640E723}" type="sibTrans" cxnId="{7925BF4B-2629-452E-81BD-E45B8F71C29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530D5EA-4EBD-490A-A5FA-610F42C5B4E5}">
      <dgm:prSet/>
      <dgm:spPr/>
      <dgm:t>
        <a:bodyPr/>
        <a:lstStyle/>
        <a:p>
          <a:r>
            <a:rPr lang="zh-CN" altLang="en-US" dirty="0"/>
            <a:t>该功能可确保速度在定义的限制范围内，并且在加速、减速、保持速度或改变车道时不会发生碰撞。</a:t>
          </a:r>
          <a:endParaRPr lang="en-US" dirty="0"/>
        </a:p>
      </dgm:t>
    </dgm:pt>
    <dgm:pt modelId="{E22B19CD-CC71-4094-B236-0D356DC46F2C}" type="parTrans" cxnId="{AF5023C9-ED14-4463-97CD-C32D815F9902}">
      <dgm:prSet/>
      <dgm:spPr/>
      <dgm:t>
        <a:bodyPr/>
        <a:lstStyle/>
        <a:p>
          <a:endParaRPr lang="en-US"/>
        </a:p>
      </dgm:t>
    </dgm:pt>
    <dgm:pt modelId="{640CFCBA-21EA-4B1D-A607-BE9865D34562}" type="sibTrans" cxnId="{AF5023C9-ED14-4463-97CD-C32D815F9902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84A333F-B373-4430-BF7A-01D8BA6CEE36}" type="pres">
      <dgm:prSet presAssocID="{80D86248-AECB-4981-977A-7DFA09F19155}" presName="Name0" presStyleCnt="0">
        <dgm:presLayoutVars>
          <dgm:animLvl val="lvl"/>
          <dgm:resizeHandles val="exact"/>
        </dgm:presLayoutVars>
      </dgm:prSet>
      <dgm:spPr/>
    </dgm:pt>
    <dgm:pt modelId="{EEAF301B-CDB3-4775-9FE2-E4C99C37D070}" type="pres">
      <dgm:prSet presAssocID="{F76383D3-A9E4-45D2-A64B-FDBAF7B95216}" presName="compositeNode" presStyleCnt="0">
        <dgm:presLayoutVars>
          <dgm:bulletEnabled val="1"/>
        </dgm:presLayoutVars>
      </dgm:prSet>
      <dgm:spPr/>
    </dgm:pt>
    <dgm:pt modelId="{83EA296A-64A2-4224-8A51-D5D5EF85D5AC}" type="pres">
      <dgm:prSet presAssocID="{F76383D3-A9E4-45D2-A64B-FDBAF7B95216}" presName="bgRect" presStyleLbl="alignNode1" presStyleIdx="0" presStyleCnt="3"/>
      <dgm:spPr/>
    </dgm:pt>
    <dgm:pt modelId="{7AD37E61-59CE-4A70-A48B-D29853073CE2}" type="pres">
      <dgm:prSet presAssocID="{76BB8AA9-AE45-489D-89FB-46CF760BB0E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C202853-4FD8-45A3-9023-BEB4EA18799E}" type="pres">
      <dgm:prSet presAssocID="{F76383D3-A9E4-45D2-A64B-FDBAF7B95216}" presName="nodeRect" presStyleLbl="alignNode1" presStyleIdx="0" presStyleCnt="3">
        <dgm:presLayoutVars>
          <dgm:bulletEnabled val="1"/>
        </dgm:presLayoutVars>
      </dgm:prSet>
      <dgm:spPr/>
    </dgm:pt>
    <dgm:pt modelId="{0DC6A284-7D30-4439-B195-A8FD2A57C674}" type="pres">
      <dgm:prSet presAssocID="{76BB8AA9-AE45-489D-89FB-46CF760BB0E0}" presName="sibTrans" presStyleCnt="0"/>
      <dgm:spPr/>
    </dgm:pt>
    <dgm:pt modelId="{F094C226-B5A9-4C17-B23C-40118F7D4CD4}" type="pres">
      <dgm:prSet presAssocID="{AE57EBAB-5804-4F1D-8DC5-66A5072FCE28}" presName="compositeNode" presStyleCnt="0">
        <dgm:presLayoutVars>
          <dgm:bulletEnabled val="1"/>
        </dgm:presLayoutVars>
      </dgm:prSet>
      <dgm:spPr/>
    </dgm:pt>
    <dgm:pt modelId="{5551F212-3653-434C-B923-F11250220C45}" type="pres">
      <dgm:prSet presAssocID="{AE57EBAB-5804-4F1D-8DC5-66A5072FCE28}" presName="bgRect" presStyleLbl="alignNode1" presStyleIdx="1" presStyleCnt="3"/>
      <dgm:spPr/>
    </dgm:pt>
    <dgm:pt modelId="{65D0FC8C-2680-4107-98EF-D81F81D4983B}" type="pres">
      <dgm:prSet presAssocID="{4F47C1F8-A7AB-44C5-B473-EB1AE640E7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C2A422B-CBFD-4CD7-9482-FA254CC850DC}" type="pres">
      <dgm:prSet presAssocID="{AE57EBAB-5804-4F1D-8DC5-66A5072FCE28}" presName="nodeRect" presStyleLbl="alignNode1" presStyleIdx="1" presStyleCnt="3">
        <dgm:presLayoutVars>
          <dgm:bulletEnabled val="1"/>
        </dgm:presLayoutVars>
      </dgm:prSet>
      <dgm:spPr/>
    </dgm:pt>
    <dgm:pt modelId="{460B494E-0208-4DF6-9288-DF93C5667FFD}" type="pres">
      <dgm:prSet presAssocID="{4F47C1F8-A7AB-44C5-B473-EB1AE640E723}" presName="sibTrans" presStyleCnt="0"/>
      <dgm:spPr/>
    </dgm:pt>
    <dgm:pt modelId="{081793FE-F815-4EE6-989A-2ECAB519B9F2}" type="pres">
      <dgm:prSet presAssocID="{2530D5EA-4EBD-490A-A5FA-610F42C5B4E5}" presName="compositeNode" presStyleCnt="0">
        <dgm:presLayoutVars>
          <dgm:bulletEnabled val="1"/>
        </dgm:presLayoutVars>
      </dgm:prSet>
      <dgm:spPr/>
    </dgm:pt>
    <dgm:pt modelId="{3C3CEA02-A13B-4DE3-99A0-3368D1F05E10}" type="pres">
      <dgm:prSet presAssocID="{2530D5EA-4EBD-490A-A5FA-610F42C5B4E5}" presName="bgRect" presStyleLbl="alignNode1" presStyleIdx="2" presStyleCnt="3"/>
      <dgm:spPr/>
    </dgm:pt>
    <dgm:pt modelId="{A87B0368-040C-4D1D-8462-EF93CA390AA5}" type="pres">
      <dgm:prSet presAssocID="{640CFCBA-21EA-4B1D-A607-BE9865D3456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30FB7CC-29E1-44AD-8E02-99B3CFFFBEAD}" type="pres">
      <dgm:prSet presAssocID="{2530D5EA-4EBD-490A-A5FA-610F42C5B4E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2A12300-CA5B-45EF-A843-846C9E1F6DF5}" type="presOf" srcId="{4F47C1F8-A7AB-44C5-B473-EB1AE640E723}" destId="{65D0FC8C-2680-4107-98EF-D81F81D4983B}" srcOrd="0" destOrd="0" presId="urn:microsoft.com/office/officeart/2016/7/layout/LinearBlockProcessNumbered"/>
    <dgm:cxn modelId="{A59F8911-4AF3-4EDC-9B16-012A4F49CFC5}" type="presOf" srcId="{76BB8AA9-AE45-489D-89FB-46CF760BB0E0}" destId="{7AD37E61-59CE-4A70-A48B-D29853073CE2}" srcOrd="0" destOrd="0" presId="urn:microsoft.com/office/officeart/2016/7/layout/LinearBlockProcessNumbered"/>
    <dgm:cxn modelId="{3E28215D-891E-4BAC-89B4-D77BDDD5D988}" type="presOf" srcId="{F76383D3-A9E4-45D2-A64B-FDBAF7B95216}" destId="{BC202853-4FD8-45A3-9023-BEB4EA18799E}" srcOrd="1" destOrd="0" presId="urn:microsoft.com/office/officeart/2016/7/layout/LinearBlockProcessNumbered"/>
    <dgm:cxn modelId="{A62FD541-0639-49C8-A22B-FA51585FF427}" type="presOf" srcId="{AE57EBAB-5804-4F1D-8DC5-66A5072FCE28}" destId="{7C2A422B-CBFD-4CD7-9482-FA254CC850DC}" srcOrd="1" destOrd="0" presId="urn:microsoft.com/office/officeart/2016/7/layout/LinearBlockProcessNumbered"/>
    <dgm:cxn modelId="{A1A90F45-A009-40D1-A028-FCCEA2A02FE8}" srcId="{80D86248-AECB-4981-977A-7DFA09F19155}" destId="{F76383D3-A9E4-45D2-A64B-FDBAF7B95216}" srcOrd="0" destOrd="0" parTransId="{0D1A87DA-8DE3-471B-B111-7C74A34A5477}" sibTransId="{76BB8AA9-AE45-489D-89FB-46CF760BB0E0}"/>
    <dgm:cxn modelId="{7925BF4B-2629-452E-81BD-E45B8F71C29F}" srcId="{80D86248-AECB-4981-977A-7DFA09F19155}" destId="{AE57EBAB-5804-4F1D-8DC5-66A5072FCE28}" srcOrd="1" destOrd="0" parTransId="{E16913F0-CB71-418A-A954-72BCED3B9210}" sibTransId="{4F47C1F8-A7AB-44C5-B473-EB1AE640E723}"/>
    <dgm:cxn modelId="{DCAB4B77-D55B-4BF4-B805-10B4CDCFDEDA}" type="presOf" srcId="{2530D5EA-4EBD-490A-A5FA-610F42C5B4E5}" destId="{030FB7CC-29E1-44AD-8E02-99B3CFFFBEAD}" srcOrd="1" destOrd="0" presId="urn:microsoft.com/office/officeart/2016/7/layout/LinearBlockProcessNumbered"/>
    <dgm:cxn modelId="{13251C83-8B49-4624-BED6-3B4C2C1DB943}" type="presOf" srcId="{640CFCBA-21EA-4B1D-A607-BE9865D34562}" destId="{A87B0368-040C-4D1D-8462-EF93CA390AA5}" srcOrd="0" destOrd="0" presId="urn:microsoft.com/office/officeart/2016/7/layout/LinearBlockProcessNumbered"/>
    <dgm:cxn modelId="{B5E449A6-252A-4933-AE64-8768C555B6DD}" type="presOf" srcId="{AE57EBAB-5804-4F1D-8DC5-66A5072FCE28}" destId="{5551F212-3653-434C-B923-F11250220C45}" srcOrd="0" destOrd="0" presId="urn:microsoft.com/office/officeart/2016/7/layout/LinearBlockProcessNumbered"/>
    <dgm:cxn modelId="{A91CC5C6-C26A-48AF-A089-FDEB0C4AF13B}" type="presOf" srcId="{80D86248-AECB-4981-977A-7DFA09F19155}" destId="{584A333F-B373-4430-BF7A-01D8BA6CEE36}" srcOrd="0" destOrd="0" presId="urn:microsoft.com/office/officeart/2016/7/layout/LinearBlockProcessNumbered"/>
    <dgm:cxn modelId="{AF5023C9-ED14-4463-97CD-C32D815F9902}" srcId="{80D86248-AECB-4981-977A-7DFA09F19155}" destId="{2530D5EA-4EBD-490A-A5FA-610F42C5B4E5}" srcOrd="2" destOrd="0" parTransId="{E22B19CD-CC71-4094-B236-0D356DC46F2C}" sibTransId="{640CFCBA-21EA-4B1D-A607-BE9865D34562}"/>
    <dgm:cxn modelId="{6D0734D7-B185-48B6-B1F1-74427BCF52F5}" type="presOf" srcId="{2530D5EA-4EBD-490A-A5FA-610F42C5B4E5}" destId="{3C3CEA02-A13B-4DE3-99A0-3368D1F05E10}" srcOrd="0" destOrd="0" presId="urn:microsoft.com/office/officeart/2016/7/layout/LinearBlockProcessNumbered"/>
    <dgm:cxn modelId="{CE873DF3-0DC8-4FCF-8D72-D3CB7FF97D79}" type="presOf" srcId="{F76383D3-A9E4-45D2-A64B-FDBAF7B95216}" destId="{83EA296A-64A2-4224-8A51-D5D5EF85D5AC}" srcOrd="0" destOrd="0" presId="urn:microsoft.com/office/officeart/2016/7/layout/LinearBlockProcessNumbered"/>
    <dgm:cxn modelId="{DDAC0775-7B51-4195-86A1-B08B50930EBE}" type="presParOf" srcId="{584A333F-B373-4430-BF7A-01D8BA6CEE36}" destId="{EEAF301B-CDB3-4775-9FE2-E4C99C37D070}" srcOrd="0" destOrd="0" presId="urn:microsoft.com/office/officeart/2016/7/layout/LinearBlockProcessNumbered"/>
    <dgm:cxn modelId="{A16E5642-55BA-4B6A-AEAC-6A3823322476}" type="presParOf" srcId="{EEAF301B-CDB3-4775-9FE2-E4C99C37D070}" destId="{83EA296A-64A2-4224-8A51-D5D5EF85D5AC}" srcOrd="0" destOrd="0" presId="urn:microsoft.com/office/officeart/2016/7/layout/LinearBlockProcessNumbered"/>
    <dgm:cxn modelId="{08868DFD-5722-4234-B143-5FB3EE22766D}" type="presParOf" srcId="{EEAF301B-CDB3-4775-9FE2-E4C99C37D070}" destId="{7AD37E61-59CE-4A70-A48B-D29853073CE2}" srcOrd="1" destOrd="0" presId="urn:microsoft.com/office/officeart/2016/7/layout/LinearBlockProcessNumbered"/>
    <dgm:cxn modelId="{2DC0A4C4-2696-494B-9C67-2341E4219C5C}" type="presParOf" srcId="{EEAF301B-CDB3-4775-9FE2-E4C99C37D070}" destId="{BC202853-4FD8-45A3-9023-BEB4EA18799E}" srcOrd="2" destOrd="0" presId="urn:microsoft.com/office/officeart/2016/7/layout/LinearBlockProcessNumbered"/>
    <dgm:cxn modelId="{E10BFEA6-1D99-40F1-874F-8EBB2850DCB5}" type="presParOf" srcId="{584A333F-B373-4430-BF7A-01D8BA6CEE36}" destId="{0DC6A284-7D30-4439-B195-A8FD2A57C674}" srcOrd="1" destOrd="0" presId="urn:microsoft.com/office/officeart/2016/7/layout/LinearBlockProcessNumbered"/>
    <dgm:cxn modelId="{CF2661E4-218A-4612-B5FB-059E24F91880}" type="presParOf" srcId="{584A333F-B373-4430-BF7A-01D8BA6CEE36}" destId="{F094C226-B5A9-4C17-B23C-40118F7D4CD4}" srcOrd="2" destOrd="0" presId="urn:microsoft.com/office/officeart/2016/7/layout/LinearBlockProcessNumbered"/>
    <dgm:cxn modelId="{8C4FD08A-B15B-4BAA-BCC7-A82B325156E4}" type="presParOf" srcId="{F094C226-B5A9-4C17-B23C-40118F7D4CD4}" destId="{5551F212-3653-434C-B923-F11250220C45}" srcOrd="0" destOrd="0" presId="urn:microsoft.com/office/officeart/2016/7/layout/LinearBlockProcessNumbered"/>
    <dgm:cxn modelId="{114CF7EA-8E83-4E8D-B4A8-EA43A6E75EF4}" type="presParOf" srcId="{F094C226-B5A9-4C17-B23C-40118F7D4CD4}" destId="{65D0FC8C-2680-4107-98EF-D81F81D4983B}" srcOrd="1" destOrd="0" presId="urn:microsoft.com/office/officeart/2016/7/layout/LinearBlockProcessNumbered"/>
    <dgm:cxn modelId="{5C831134-69D8-411C-9378-C4A339758553}" type="presParOf" srcId="{F094C226-B5A9-4C17-B23C-40118F7D4CD4}" destId="{7C2A422B-CBFD-4CD7-9482-FA254CC850DC}" srcOrd="2" destOrd="0" presId="urn:microsoft.com/office/officeart/2016/7/layout/LinearBlockProcessNumbered"/>
    <dgm:cxn modelId="{65AD219C-4BB7-4F4C-B9C9-7684A815CC13}" type="presParOf" srcId="{584A333F-B373-4430-BF7A-01D8BA6CEE36}" destId="{460B494E-0208-4DF6-9288-DF93C5667FFD}" srcOrd="3" destOrd="0" presId="urn:microsoft.com/office/officeart/2016/7/layout/LinearBlockProcessNumbered"/>
    <dgm:cxn modelId="{BD9283E0-A4D5-4683-9AEE-8A0C578C23F3}" type="presParOf" srcId="{584A333F-B373-4430-BF7A-01D8BA6CEE36}" destId="{081793FE-F815-4EE6-989A-2ECAB519B9F2}" srcOrd="4" destOrd="0" presId="urn:microsoft.com/office/officeart/2016/7/layout/LinearBlockProcessNumbered"/>
    <dgm:cxn modelId="{EC6206F9-17F2-4C32-AC92-EC1AE918BEB5}" type="presParOf" srcId="{081793FE-F815-4EE6-989A-2ECAB519B9F2}" destId="{3C3CEA02-A13B-4DE3-99A0-3368D1F05E10}" srcOrd="0" destOrd="0" presId="urn:microsoft.com/office/officeart/2016/7/layout/LinearBlockProcessNumbered"/>
    <dgm:cxn modelId="{4882A819-DB0E-4B59-A8F8-67A7C6775434}" type="presParOf" srcId="{081793FE-F815-4EE6-989A-2ECAB519B9F2}" destId="{A87B0368-040C-4D1D-8462-EF93CA390AA5}" srcOrd="1" destOrd="0" presId="urn:microsoft.com/office/officeart/2016/7/layout/LinearBlockProcessNumbered"/>
    <dgm:cxn modelId="{13FE457C-0342-420E-B71F-CA4313ACEC37}" type="presParOf" srcId="{081793FE-F815-4EE6-989A-2ECAB519B9F2}" destId="{030FB7CC-29E1-44AD-8E02-99B3CFFFBEA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44A36F-1596-4B3E-94FC-4DB34C55DD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FB7983-1F40-4E4A-9C03-F8164C0400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Rollout</a:t>
          </a:r>
          <a:r>
            <a:rPr lang="zh-CN" altLang="en-US" dirty="0"/>
            <a:t>阶段（模拟阶段），涉及从新扩展的节点执行模拟，直到达到终端状态。终端状态定义为碰撞或经过的最大时间范围。</a:t>
          </a:r>
          <a:endParaRPr lang="en-US" dirty="0"/>
        </a:p>
      </dgm:t>
    </dgm:pt>
    <dgm:pt modelId="{16B50511-1573-4F4A-9325-0812C6CB5AF0}" type="parTrans" cxnId="{34CE3A91-F5DD-49B8-8FCC-8099978D39C1}">
      <dgm:prSet/>
      <dgm:spPr/>
      <dgm:t>
        <a:bodyPr/>
        <a:lstStyle/>
        <a:p>
          <a:endParaRPr lang="en-US"/>
        </a:p>
      </dgm:t>
    </dgm:pt>
    <dgm:pt modelId="{BC536194-E0DD-4D97-BD8F-DB70FF5B6C96}" type="sibTrans" cxnId="{34CE3A91-F5DD-49B8-8FCC-8099978D39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146774-21F2-46C5-B742-F7DA6845EC0F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在仿真过程中，该算法每次根据恒定概率选择三种驾驶动作之一：减速（</a:t>
          </a:r>
          <a:r>
            <a:rPr lang="en-US" altLang="zh-CN" dirty="0"/>
            <a:t>20%</a:t>
          </a:r>
          <a:r>
            <a:rPr lang="zh-CN" altLang="en-US" dirty="0"/>
            <a:t>）、加速（</a:t>
          </a:r>
          <a:r>
            <a:rPr lang="en-US" altLang="zh-CN" dirty="0"/>
            <a:t>20%</a:t>
          </a:r>
          <a:r>
            <a:rPr lang="zh-CN" altLang="en-US" dirty="0"/>
            <a:t>）和保持当前速度（</a:t>
          </a:r>
          <a:r>
            <a:rPr lang="en-US" altLang="zh-CN" dirty="0"/>
            <a:t>60%</a:t>
          </a:r>
          <a:r>
            <a:rPr lang="zh-CN" altLang="en-US" dirty="0"/>
            <a:t>）。</a:t>
          </a:r>
          <a:endParaRPr lang="en-US" dirty="0"/>
        </a:p>
      </dgm:t>
    </dgm:pt>
    <dgm:pt modelId="{6E48F191-F6AC-4EB6-A93B-746B9C9D12F0}" type="parTrans" cxnId="{F9954380-97F4-405A-9ACD-1239E25CA572}">
      <dgm:prSet/>
      <dgm:spPr/>
      <dgm:t>
        <a:bodyPr/>
        <a:lstStyle/>
        <a:p>
          <a:endParaRPr lang="en-US"/>
        </a:p>
      </dgm:t>
    </dgm:pt>
    <dgm:pt modelId="{B425CC21-CD74-4150-A7E7-A641600D8013}" type="sibTrans" cxnId="{F9954380-97F4-405A-9ACD-1239E25CA5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B56646-45D7-430A-988B-4919466349E8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当推出过程达到终端状态时，它会根据自我车辆的状态返回当前节点的成本（更多信息在成本函数部分）。</a:t>
          </a:r>
          <a:endParaRPr lang="en-US" dirty="0"/>
        </a:p>
      </dgm:t>
    </dgm:pt>
    <dgm:pt modelId="{B0EC4884-EBA1-4EC5-A672-2C9F2452F983}" type="parTrans" cxnId="{F219841D-52BB-485A-B888-EED824961E84}">
      <dgm:prSet/>
      <dgm:spPr/>
      <dgm:t>
        <a:bodyPr/>
        <a:lstStyle/>
        <a:p>
          <a:endParaRPr lang="en-US"/>
        </a:p>
      </dgm:t>
    </dgm:pt>
    <dgm:pt modelId="{CE566750-25A9-4A12-80EE-4CB4EFE2E80D}" type="sibTrans" cxnId="{F219841D-52BB-485A-B888-EED824961E84}">
      <dgm:prSet/>
      <dgm:spPr/>
      <dgm:t>
        <a:bodyPr/>
        <a:lstStyle/>
        <a:p>
          <a:endParaRPr lang="en-US"/>
        </a:p>
      </dgm:t>
    </dgm:pt>
    <dgm:pt modelId="{8065A556-4673-4B8B-A7EC-7A80DA1DA120}" type="pres">
      <dgm:prSet presAssocID="{4A44A36F-1596-4B3E-94FC-4DB34C55DD4D}" presName="root" presStyleCnt="0">
        <dgm:presLayoutVars>
          <dgm:dir/>
          <dgm:resizeHandles val="exact"/>
        </dgm:presLayoutVars>
      </dgm:prSet>
      <dgm:spPr/>
    </dgm:pt>
    <dgm:pt modelId="{8F463B42-B1D7-41F6-9C09-E0C438589047}" type="pres">
      <dgm:prSet presAssocID="{53FB7983-1F40-4E4A-9C03-F8164C04007E}" presName="compNode" presStyleCnt="0"/>
      <dgm:spPr/>
    </dgm:pt>
    <dgm:pt modelId="{34358CBA-7A70-4AB1-8BCE-4258589A480E}" type="pres">
      <dgm:prSet presAssocID="{53FB7983-1F40-4E4A-9C03-F8164C04007E}" presName="bgRect" presStyleLbl="bgShp" presStyleIdx="0" presStyleCnt="3"/>
      <dgm:spPr/>
    </dgm:pt>
    <dgm:pt modelId="{2717701C-8377-4F6D-ABAE-F40EAA7654DB}" type="pres">
      <dgm:prSet presAssocID="{53FB7983-1F40-4E4A-9C03-F8164C0400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处理器"/>
        </a:ext>
      </dgm:extLst>
    </dgm:pt>
    <dgm:pt modelId="{43F98C92-611D-4A1E-B7F8-2C74B13A7D7C}" type="pres">
      <dgm:prSet presAssocID="{53FB7983-1F40-4E4A-9C03-F8164C04007E}" presName="spaceRect" presStyleCnt="0"/>
      <dgm:spPr/>
    </dgm:pt>
    <dgm:pt modelId="{2095A6D3-6E87-461C-834E-A109403ACC42}" type="pres">
      <dgm:prSet presAssocID="{53FB7983-1F40-4E4A-9C03-F8164C04007E}" presName="parTx" presStyleLbl="revTx" presStyleIdx="0" presStyleCnt="3">
        <dgm:presLayoutVars>
          <dgm:chMax val="0"/>
          <dgm:chPref val="0"/>
        </dgm:presLayoutVars>
      </dgm:prSet>
      <dgm:spPr/>
    </dgm:pt>
    <dgm:pt modelId="{DA5CF76B-4559-4072-A38D-452CABF5F716}" type="pres">
      <dgm:prSet presAssocID="{BC536194-E0DD-4D97-BD8F-DB70FF5B6C96}" presName="sibTrans" presStyleCnt="0"/>
      <dgm:spPr/>
    </dgm:pt>
    <dgm:pt modelId="{6F09876C-5F19-4B58-AA0D-32CF2AC7487E}" type="pres">
      <dgm:prSet presAssocID="{B0146774-21F2-46C5-B742-F7DA6845EC0F}" presName="compNode" presStyleCnt="0"/>
      <dgm:spPr/>
    </dgm:pt>
    <dgm:pt modelId="{5C25D90E-4DF4-442E-89D3-E705B8B5D13D}" type="pres">
      <dgm:prSet presAssocID="{B0146774-21F2-46C5-B742-F7DA6845EC0F}" presName="bgRect" presStyleLbl="bgShp" presStyleIdx="1" presStyleCnt="3"/>
      <dgm:spPr/>
    </dgm:pt>
    <dgm:pt modelId="{680444D3-9B73-4595-A08D-2FBEB999C60A}" type="pres">
      <dgm:prSet presAssocID="{B0146774-21F2-46C5-B742-F7DA6845EC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流程图"/>
        </a:ext>
      </dgm:extLst>
    </dgm:pt>
    <dgm:pt modelId="{51D37331-52E1-4531-8BE3-D8B29035CB1E}" type="pres">
      <dgm:prSet presAssocID="{B0146774-21F2-46C5-B742-F7DA6845EC0F}" presName="spaceRect" presStyleCnt="0"/>
      <dgm:spPr/>
    </dgm:pt>
    <dgm:pt modelId="{E137B8D7-DA15-48AD-BA70-D84A70F37C25}" type="pres">
      <dgm:prSet presAssocID="{B0146774-21F2-46C5-B742-F7DA6845EC0F}" presName="parTx" presStyleLbl="revTx" presStyleIdx="1" presStyleCnt="3">
        <dgm:presLayoutVars>
          <dgm:chMax val="0"/>
          <dgm:chPref val="0"/>
        </dgm:presLayoutVars>
      </dgm:prSet>
      <dgm:spPr/>
    </dgm:pt>
    <dgm:pt modelId="{E4B79A83-4695-4D48-B981-2B9F0DD938B6}" type="pres">
      <dgm:prSet presAssocID="{B425CC21-CD74-4150-A7E7-A641600D8013}" presName="sibTrans" presStyleCnt="0"/>
      <dgm:spPr/>
    </dgm:pt>
    <dgm:pt modelId="{8AA40791-25F7-4D42-9881-F321B4B28C25}" type="pres">
      <dgm:prSet presAssocID="{EBB56646-45D7-430A-988B-4919466349E8}" presName="compNode" presStyleCnt="0"/>
      <dgm:spPr/>
    </dgm:pt>
    <dgm:pt modelId="{ED122B96-EB1E-4ED4-A169-B2D0E4B749F9}" type="pres">
      <dgm:prSet presAssocID="{EBB56646-45D7-430A-988B-4919466349E8}" presName="bgRect" presStyleLbl="bgShp" presStyleIdx="2" presStyleCnt="3"/>
      <dgm:spPr/>
    </dgm:pt>
    <dgm:pt modelId="{A34F4DA6-7F2C-4239-BF52-6465624DB60D}" type="pres">
      <dgm:prSet presAssocID="{EBB56646-45D7-430A-988B-4919466349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D34165F1-CEA1-48EB-A31C-2A960AFE17D3}" type="pres">
      <dgm:prSet presAssocID="{EBB56646-45D7-430A-988B-4919466349E8}" presName="spaceRect" presStyleCnt="0"/>
      <dgm:spPr/>
    </dgm:pt>
    <dgm:pt modelId="{E810A608-E878-45F8-93C7-F7E93776ECD6}" type="pres">
      <dgm:prSet presAssocID="{EBB56646-45D7-430A-988B-4919466349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19841D-52BB-485A-B888-EED824961E84}" srcId="{4A44A36F-1596-4B3E-94FC-4DB34C55DD4D}" destId="{EBB56646-45D7-430A-988B-4919466349E8}" srcOrd="2" destOrd="0" parTransId="{B0EC4884-EBA1-4EC5-A672-2C9F2452F983}" sibTransId="{CE566750-25A9-4A12-80EE-4CB4EFE2E80D}"/>
    <dgm:cxn modelId="{F9954380-97F4-405A-9ACD-1239E25CA572}" srcId="{4A44A36F-1596-4B3E-94FC-4DB34C55DD4D}" destId="{B0146774-21F2-46C5-B742-F7DA6845EC0F}" srcOrd="1" destOrd="0" parTransId="{6E48F191-F6AC-4EB6-A93B-746B9C9D12F0}" sibTransId="{B425CC21-CD74-4150-A7E7-A641600D8013}"/>
    <dgm:cxn modelId="{34CE3A91-F5DD-49B8-8FCC-8099978D39C1}" srcId="{4A44A36F-1596-4B3E-94FC-4DB34C55DD4D}" destId="{53FB7983-1F40-4E4A-9C03-F8164C04007E}" srcOrd="0" destOrd="0" parTransId="{16B50511-1573-4F4A-9325-0812C6CB5AF0}" sibTransId="{BC536194-E0DD-4D97-BD8F-DB70FF5B6C96}"/>
    <dgm:cxn modelId="{C025BEAB-649A-400E-AFAA-1E266E721D5A}" type="presOf" srcId="{53FB7983-1F40-4E4A-9C03-F8164C04007E}" destId="{2095A6D3-6E87-461C-834E-A109403ACC42}" srcOrd="0" destOrd="0" presId="urn:microsoft.com/office/officeart/2018/2/layout/IconVerticalSolidList"/>
    <dgm:cxn modelId="{CA5A51BF-7016-4FDB-B392-736EDDA105F3}" type="presOf" srcId="{B0146774-21F2-46C5-B742-F7DA6845EC0F}" destId="{E137B8D7-DA15-48AD-BA70-D84A70F37C25}" srcOrd="0" destOrd="0" presId="urn:microsoft.com/office/officeart/2018/2/layout/IconVerticalSolidList"/>
    <dgm:cxn modelId="{33E704D0-3B59-4A2A-8E3C-F8A412A000DF}" type="presOf" srcId="{EBB56646-45D7-430A-988B-4919466349E8}" destId="{E810A608-E878-45F8-93C7-F7E93776ECD6}" srcOrd="0" destOrd="0" presId="urn:microsoft.com/office/officeart/2018/2/layout/IconVerticalSolidList"/>
    <dgm:cxn modelId="{515CDBE9-A1C8-4F71-BE67-F13BFFCBC201}" type="presOf" srcId="{4A44A36F-1596-4B3E-94FC-4DB34C55DD4D}" destId="{8065A556-4673-4B8B-A7EC-7A80DA1DA120}" srcOrd="0" destOrd="0" presId="urn:microsoft.com/office/officeart/2018/2/layout/IconVerticalSolidList"/>
    <dgm:cxn modelId="{A3D43659-28DB-44FE-93C5-69F351F3ED1E}" type="presParOf" srcId="{8065A556-4673-4B8B-A7EC-7A80DA1DA120}" destId="{8F463B42-B1D7-41F6-9C09-E0C438589047}" srcOrd="0" destOrd="0" presId="urn:microsoft.com/office/officeart/2018/2/layout/IconVerticalSolidList"/>
    <dgm:cxn modelId="{461DF943-7555-46C1-A26E-A0E029B099CD}" type="presParOf" srcId="{8F463B42-B1D7-41F6-9C09-E0C438589047}" destId="{34358CBA-7A70-4AB1-8BCE-4258589A480E}" srcOrd="0" destOrd="0" presId="urn:microsoft.com/office/officeart/2018/2/layout/IconVerticalSolidList"/>
    <dgm:cxn modelId="{E8ECC23C-239E-417D-BD9D-D2A650C82224}" type="presParOf" srcId="{8F463B42-B1D7-41F6-9C09-E0C438589047}" destId="{2717701C-8377-4F6D-ABAE-F40EAA7654DB}" srcOrd="1" destOrd="0" presId="urn:microsoft.com/office/officeart/2018/2/layout/IconVerticalSolidList"/>
    <dgm:cxn modelId="{FE5DE013-DB27-4AF5-8606-99058CE1DFBE}" type="presParOf" srcId="{8F463B42-B1D7-41F6-9C09-E0C438589047}" destId="{43F98C92-611D-4A1E-B7F8-2C74B13A7D7C}" srcOrd="2" destOrd="0" presId="urn:microsoft.com/office/officeart/2018/2/layout/IconVerticalSolidList"/>
    <dgm:cxn modelId="{C8AA0C8E-5170-4EDB-B564-B689821875E2}" type="presParOf" srcId="{8F463B42-B1D7-41F6-9C09-E0C438589047}" destId="{2095A6D3-6E87-461C-834E-A109403ACC42}" srcOrd="3" destOrd="0" presId="urn:microsoft.com/office/officeart/2018/2/layout/IconVerticalSolidList"/>
    <dgm:cxn modelId="{1F67FF0D-714D-44FC-B0FE-796C9A11CA27}" type="presParOf" srcId="{8065A556-4673-4B8B-A7EC-7A80DA1DA120}" destId="{DA5CF76B-4559-4072-A38D-452CABF5F716}" srcOrd="1" destOrd="0" presId="urn:microsoft.com/office/officeart/2018/2/layout/IconVerticalSolidList"/>
    <dgm:cxn modelId="{7BD433EE-8D1D-4546-B837-D0C3AD797337}" type="presParOf" srcId="{8065A556-4673-4B8B-A7EC-7A80DA1DA120}" destId="{6F09876C-5F19-4B58-AA0D-32CF2AC7487E}" srcOrd="2" destOrd="0" presId="urn:microsoft.com/office/officeart/2018/2/layout/IconVerticalSolidList"/>
    <dgm:cxn modelId="{3015BE2F-FAEC-42E5-9A2C-C75CA42F569E}" type="presParOf" srcId="{6F09876C-5F19-4B58-AA0D-32CF2AC7487E}" destId="{5C25D90E-4DF4-442E-89D3-E705B8B5D13D}" srcOrd="0" destOrd="0" presId="urn:microsoft.com/office/officeart/2018/2/layout/IconVerticalSolidList"/>
    <dgm:cxn modelId="{B65815E2-3445-45B6-BEAF-63EEDE40CB82}" type="presParOf" srcId="{6F09876C-5F19-4B58-AA0D-32CF2AC7487E}" destId="{680444D3-9B73-4595-A08D-2FBEB999C60A}" srcOrd="1" destOrd="0" presId="urn:microsoft.com/office/officeart/2018/2/layout/IconVerticalSolidList"/>
    <dgm:cxn modelId="{9BB1D2BF-5242-4967-A6AD-E80E8B16138C}" type="presParOf" srcId="{6F09876C-5F19-4B58-AA0D-32CF2AC7487E}" destId="{51D37331-52E1-4531-8BE3-D8B29035CB1E}" srcOrd="2" destOrd="0" presId="urn:microsoft.com/office/officeart/2018/2/layout/IconVerticalSolidList"/>
    <dgm:cxn modelId="{22EB9A60-8D62-4D52-A7F4-647212DA0534}" type="presParOf" srcId="{6F09876C-5F19-4B58-AA0D-32CF2AC7487E}" destId="{E137B8D7-DA15-48AD-BA70-D84A70F37C25}" srcOrd="3" destOrd="0" presId="urn:microsoft.com/office/officeart/2018/2/layout/IconVerticalSolidList"/>
    <dgm:cxn modelId="{60660359-113F-4085-A574-1CFEB35FEF17}" type="presParOf" srcId="{8065A556-4673-4B8B-A7EC-7A80DA1DA120}" destId="{E4B79A83-4695-4D48-B981-2B9F0DD938B6}" srcOrd="3" destOrd="0" presId="urn:microsoft.com/office/officeart/2018/2/layout/IconVerticalSolidList"/>
    <dgm:cxn modelId="{74E41296-159C-4324-86C9-9BA9F46920CB}" type="presParOf" srcId="{8065A556-4673-4B8B-A7EC-7A80DA1DA120}" destId="{8AA40791-25F7-4D42-9881-F321B4B28C25}" srcOrd="4" destOrd="0" presId="urn:microsoft.com/office/officeart/2018/2/layout/IconVerticalSolidList"/>
    <dgm:cxn modelId="{620FAEBD-B921-4FB6-8584-B928634B9235}" type="presParOf" srcId="{8AA40791-25F7-4D42-9881-F321B4B28C25}" destId="{ED122B96-EB1E-4ED4-A169-B2D0E4B749F9}" srcOrd="0" destOrd="0" presId="urn:microsoft.com/office/officeart/2018/2/layout/IconVerticalSolidList"/>
    <dgm:cxn modelId="{98555B08-6581-4834-80FC-6520F7123B2B}" type="presParOf" srcId="{8AA40791-25F7-4D42-9881-F321B4B28C25}" destId="{A34F4DA6-7F2C-4239-BF52-6465624DB60D}" srcOrd="1" destOrd="0" presId="urn:microsoft.com/office/officeart/2018/2/layout/IconVerticalSolidList"/>
    <dgm:cxn modelId="{3AE8D4C2-E67C-4C36-BE09-8BD1C6304A00}" type="presParOf" srcId="{8AA40791-25F7-4D42-9881-F321B4B28C25}" destId="{D34165F1-CEA1-48EB-A31C-2A960AFE17D3}" srcOrd="2" destOrd="0" presId="urn:microsoft.com/office/officeart/2018/2/layout/IconVerticalSolidList"/>
    <dgm:cxn modelId="{6C1FEFF1-D157-4662-AC28-770D3FF77773}" type="presParOf" srcId="{8AA40791-25F7-4D42-9881-F321B4B28C25}" destId="{E810A608-E878-45F8-93C7-F7E93776EC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36773-DA86-4638-9390-6F01C910CF93}">
      <dsp:nvSpPr>
        <dsp:cNvPr id="0" name=""/>
        <dsp:cNvSpPr/>
      </dsp:nvSpPr>
      <dsp:spPr>
        <a:xfrm>
          <a:off x="0" y="76844"/>
          <a:ext cx="6253721" cy="2419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/>
            <a:t>在选择阶段，</a:t>
          </a:r>
          <a:r>
            <a:rPr lang="zh-CN" altLang="en-US" sz="2200" kern="1200" dirty="0"/>
            <a:t>我们</a:t>
          </a:r>
          <a:r>
            <a:rPr lang="zh-CN" sz="2200" kern="1200" dirty="0"/>
            <a:t>采用置信上限 （UCB） 公式的变体：</a:t>
          </a:r>
          <a:endParaRPr lang="en-US" altLang="zh-CN" sz="2200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node’s score / node’s visits + 5 * sqrt(log(total visits in the tree) / node’s visits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0" kern="1200" dirty="0"/>
            <a:t>来平衡</a:t>
          </a:r>
          <a:r>
            <a:rPr lang="en-US" altLang="zh-CN" sz="2200" kern="1200" dirty="0"/>
            <a:t>exploration</a:t>
          </a:r>
          <a:r>
            <a:rPr lang="zh-CN" altLang="en-US" sz="2200" kern="1200" dirty="0"/>
            <a:t>和</a:t>
          </a:r>
          <a:r>
            <a:rPr lang="en-US" altLang="zh-CN" sz="2200" kern="1200" dirty="0"/>
            <a:t>exploitation.</a:t>
          </a:r>
          <a:endParaRPr lang="en-US" sz="2200" b="1" kern="1200" dirty="0"/>
        </a:p>
      </dsp:txBody>
      <dsp:txXfrm>
        <a:off x="118113" y="194957"/>
        <a:ext cx="6017495" cy="2183334"/>
      </dsp:txXfrm>
    </dsp:sp>
    <dsp:sp modelId="{39E75669-01B2-4F12-8BFB-B01FA015E190}">
      <dsp:nvSpPr>
        <dsp:cNvPr id="0" name=""/>
        <dsp:cNvSpPr/>
      </dsp:nvSpPr>
      <dsp:spPr>
        <a:xfrm>
          <a:off x="0" y="2559764"/>
          <a:ext cx="6253721" cy="24195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然后采用递归的方法来选择</a:t>
          </a:r>
          <a:r>
            <a:rPr lang="en-US" altLang="zh-CN" sz="2200" kern="1200" dirty="0"/>
            <a:t>UCB</a:t>
          </a:r>
          <a:r>
            <a:rPr lang="zh-CN" altLang="en-US" sz="2200" kern="1200" dirty="0"/>
            <a:t>分数最高的子节点，以此依次遍历</a:t>
          </a:r>
          <a:r>
            <a:rPr lang="en-US" altLang="zh-CN" sz="2200" kern="1200" dirty="0"/>
            <a:t>MCTS</a:t>
          </a:r>
          <a:r>
            <a:rPr lang="zh-CN" altLang="en-US" sz="2200" kern="1200" dirty="0"/>
            <a:t>树的每个级别，最后返回我们需要采取进一步选项的目标节点。</a:t>
          </a:r>
          <a:endParaRPr lang="en-US" sz="2200" kern="1200" dirty="0"/>
        </a:p>
      </dsp:txBody>
      <dsp:txXfrm>
        <a:off x="118113" y="2677877"/>
        <a:ext cx="6017495" cy="2183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A296A-64A2-4224-8A51-D5D5EF85D5AC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/>
            <a:t>在扩展过程中，expand功能通过考虑汽车可以采取的可能操作来生成新节点，并将它们连接到我们刚刚选择的节点。</a:t>
          </a:r>
          <a:endParaRPr lang="en-US" sz="2200" kern="1200" dirty="0"/>
        </a:p>
      </dsp:txBody>
      <dsp:txXfrm>
        <a:off x="821" y="1776404"/>
        <a:ext cx="3327201" cy="2395585"/>
      </dsp:txXfrm>
    </dsp:sp>
    <dsp:sp modelId="{7AD37E61-59CE-4A70-A48B-D29853073CE2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5551F212-3653-434C-B923-F11250220C45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这些操作是可能的加速变化（</a:t>
          </a:r>
          <a:r>
            <a:rPr lang="zh-CN" altLang="en-US" sz="2200" b="1" kern="1200" dirty="0"/>
            <a:t>加速、减速或保持当前速度</a:t>
          </a:r>
          <a:r>
            <a:rPr lang="zh-CN" altLang="en-US" sz="2200" kern="1200" dirty="0"/>
            <a:t>）和车道变化（</a:t>
          </a:r>
          <a:r>
            <a:rPr lang="zh-CN" altLang="en-US" sz="2200" b="1" kern="1200" dirty="0"/>
            <a:t>向左、向右或保持在当前车道</a:t>
          </a:r>
          <a:r>
            <a:rPr lang="zh-CN" altLang="en-US" sz="2200" kern="1200" dirty="0"/>
            <a:t>）的组合。</a:t>
          </a:r>
          <a:endParaRPr lang="en-US" sz="2200" kern="1200" dirty="0"/>
        </a:p>
      </dsp:txBody>
      <dsp:txXfrm>
        <a:off x="3594199" y="1776404"/>
        <a:ext cx="3327201" cy="2395585"/>
      </dsp:txXfrm>
    </dsp:sp>
    <dsp:sp modelId="{65D0FC8C-2680-4107-98EF-D81F81D4983B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3C3CEA02-A13B-4DE3-99A0-3368D1F05E10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该功能可确保速度在定义的限制范围内，并且在加速、减速、保持速度或改变车道时不会发生碰撞。</a:t>
          </a:r>
          <a:endParaRPr lang="en-US" sz="2200" kern="1200" dirty="0"/>
        </a:p>
      </dsp:txBody>
      <dsp:txXfrm>
        <a:off x="7187576" y="1776404"/>
        <a:ext cx="3327201" cy="2395585"/>
      </dsp:txXfrm>
    </dsp:sp>
    <dsp:sp modelId="{A87B0368-040C-4D1D-8462-EF93CA390AA5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58CBA-7A70-4AB1-8BCE-4258589A480E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7701C-8377-4F6D-ABAE-F40EAA7654DB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A6D3-6E87-461C-834E-A109403ACC42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Rollout</a:t>
          </a:r>
          <a:r>
            <a:rPr lang="zh-CN" altLang="en-US" sz="1900" kern="1200" dirty="0"/>
            <a:t>阶段（模拟阶段），涉及从新扩展的节点执行模拟，直到达到终端状态。终端状态定义为碰撞或经过的最大时间范围。</a:t>
          </a:r>
          <a:endParaRPr lang="en-US" sz="1900" kern="1200" dirty="0"/>
        </a:p>
      </dsp:txBody>
      <dsp:txXfrm>
        <a:off x="1939533" y="717"/>
        <a:ext cx="4362067" cy="1679249"/>
      </dsp:txXfrm>
    </dsp:sp>
    <dsp:sp modelId="{5C25D90E-4DF4-442E-89D3-E705B8B5D13D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444D3-9B73-4595-A08D-2FBEB999C60A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7B8D7-DA15-48AD-BA70-D84A70F37C25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在仿真过程中，该算法每次根据恒定概率选择三种驾驶动作之一：减速（</a:t>
          </a:r>
          <a:r>
            <a:rPr lang="en-US" altLang="zh-CN" sz="1900" kern="1200" dirty="0"/>
            <a:t>20%</a:t>
          </a:r>
          <a:r>
            <a:rPr lang="zh-CN" altLang="en-US" sz="1900" kern="1200" dirty="0"/>
            <a:t>）、加速（</a:t>
          </a:r>
          <a:r>
            <a:rPr lang="en-US" altLang="zh-CN" sz="1900" kern="1200" dirty="0"/>
            <a:t>20%</a:t>
          </a:r>
          <a:r>
            <a:rPr lang="zh-CN" altLang="en-US" sz="1900" kern="1200" dirty="0"/>
            <a:t>）和保持当前速度（</a:t>
          </a:r>
          <a:r>
            <a:rPr lang="en-US" altLang="zh-CN" sz="1900" kern="1200" dirty="0"/>
            <a:t>60%</a:t>
          </a:r>
          <a:r>
            <a:rPr lang="zh-CN" altLang="en-US" sz="1900" kern="1200" dirty="0"/>
            <a:t>）。</a:t>
          </a:r>
          <a:endParaRPr lang="en-US" sz="1900" kern="1200" dirty="0"/>
        </a:p>
      </dsp:txBody>
      <dsp:txXfrm>
        <a:off x="1939533" y="2099779"/>
        <a:ext cx="4362067" cy="1679249"/>
      </dsp:txXfrm>
    </dsp:sp>
    <dsp:sp modelId="{ED122B96-EB1E-4ED4-A169-B2D0E4B749F9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F4DA6-7F2C-4239-BF52-6465624DB60D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0A608-E878-45F8-93C7-F7E93776ECD6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当推出过程达到终端状态时，它会根据自我车辆的状态返回当前节点的成本（更多信息在成本函数部分）。</a:t>
          </a:r>
          <a:endParaRPr lang="en-US" sz="1900" kern="1200" dirty="0"/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962D1-B796-DEAA-2665-CA82F95B4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CD8763-E1C7-8141-7CA2-5A9FB497D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6DA1EB-A994-9AB3-DDF4-0D5117D7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90A226-B17C-D399-04CE-18679C46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CD26A-AB2C-DCC0-1508-4C656167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96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D489D-A3F9-42D2-0FE1-DC2E518E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8919D0-1296-D0DB-837A-74B7D3F4E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A27CF-BA70-4BA3-F652-623F2A61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F7BA2-2DD7-4ED3-C7E9-62D3F8B3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200C1-0F23-FE6D-1E06-C1D0458B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27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31FFCC-630A-7025-416E-BC52319F7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7FF98D-CD31-9575-3E3A-452C64F7D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69A7F5-0414-53B3-5E91-80D404D8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6A6BA-FE90-ECBF-A8D6-30D90FE7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5C84D9-1574-298C-0447-59EEF639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7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21EF6-8BAB-5E99-86C1-88AC332F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B9F78-6EBF-202D-E902-ADF708E3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75EAC0-8EF3-ADC0-ADF4-C4278456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9835B-ECBC-09F5-8CE0-C4A6F396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383BC-D253-2598-A86D-85A54C25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44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45443-D1F1-A3AB-82B7-1467BF17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44CD1-45FF-1ADB-BBAC-CB321F4E6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2313D-E524-BEDE-313C-59340484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82A67-54C4-01F9-6452-D9A651CC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88632-433C-0EF2-A51B-9B62E878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4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0B356-DF55-8C2A-0561-0B990E47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E86402-1854-61E4-4F35-568E4E829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744D1-032A-4022-6609-210DCAB3D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C76F7F-B040-C783-2FF5-9B3AF8A3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63D931-E7C8-183D-5BEC-C0C8EC61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21F327-5786-19A8-82FA-CC380FD3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0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7F4E9-A632-6F0F-764B-B46CFF4F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DBD1B9-7DB8-6091-761C-47C78E45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4253C-5C55-96A5-46AB-BE5EA535A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914EFB-D8BF-732A-599F-2C5D36E5D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352451-933D-C43A-16B8-AFC8583F8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EF973B-1AC9-A857-DC56-F5BDCBF7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04D903-BE2D-225E-C392-E5464921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90776E-14AC-B85F-2FE7-B9F31FB0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0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D89A3-991D-D79B-F6D3-0C47CCE3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59F28C-A58F-5405-6AA4-3C6DB2FE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574FBB-6566-B5CC-A91F-70356745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034E76-8E53-7D73-349A-0512FDE6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0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EF5AEF-45A1-C906-9C4A-64BA2AC9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78766A-D10F-86D0-D367-246D4FFB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996C5E-B11D-F7E4-54AA-2243FA7C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5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0A11-84B8-FD57-27C7-73BFED2D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C45EF8-BDE3-41A3-ED0B-E6F5D743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F36CC6-2878-C4C1-9781-433444FA2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FBCABF-797F-5087-468F-442D44A8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93615F-9AD2-66F2-617D-80F99FA9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AC0705-D852-D777-CD46-072C81B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04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C92CB-B6C2-B539-E454-493B3B08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F110AD-213C-6466-D764-313B3DB82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6CA17A-5272-F0DB-B77E-6944EB9F0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8FB6AD-EA2D-D263-957E-EC502FAC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C3DDB5-3F7C-ED88-EB38-6741E77E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BCBF59-2EA5-EB3C-8DCE-6651EDC1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4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0E82E8-BBB7-AFB9-7B5F-10C0848B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9E2A0-6317-562E-E7F7-7DB8E2467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C9428F-72FC-7384-A36F-C9215AD9C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EEF8-9B22-4228-A176-DDDE1E6ADB99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6A6CC-7315-DD19-6486-0AF25F05F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11B70-BD58-2B06-B9E5-7D73F6F05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62A61-3EA4-4D56-8BC8-F78D71204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7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13AC41-327D-F276-A891-B507E4C5E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zh-CN" sz="72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72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基于蒙特卡洛树搜索的自动驾驶决策算法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05D39E-5FE5-C9C7-886B-81B5BFD03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76470"/>
            <a:ext cx="8258176" cy="631825"/>
          </a:xfrm>
        </p:spPr>
        <p:txBody>
          <a:bodyPr anchor="ctr">
            <a:norm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文千沣 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2023.08.18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31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DE6ABA-6BF8-8F19-F02C-B4F73412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Backpropagate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4CD43-6457-74CA-04E8-B732D2FB1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51" y="2312875"/>
            <a:ext cx="5217173" cy="4351338"/>
          </a:xfrm>
        </p:spPr>
        <p:txBody>
          <a:bodyPr>
            <a:normAutofit/>
          </a:bodyPr>
          <a:lstStyle/>
          <a:p>
            <a:r>
              <a:rPr lang="zh-CN" altLang="en-US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rollout</a:t>
            </a:r>
            <a:r>
              <a:rPr lang="zh-CN" altLang="en-US" kern="1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完成后，算法将进入反向传播阶段。模拟的成本沿树向上传播，从终端节点传播到根节点。每个节点的分数和访问计数在此阶段更新。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2" descr="蒙特卡洛树是什么算法？ - 知乎">
            <a:extLst>
              <a:ext uri="{FF2B5EF4-FFF2-40B4-BE49-F238E27FC236}">
                <a16:creationId xmlns:a16="http://schemas.microsoft.com/office/drawing/2014/main" id="{292D1925-7F68-1EA8-5CF0-8B5633DD3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5"/>
          <a:stretch/>
        </p:blipFill>
        <p:spPr bwMode="auto">
          <a:xfrm>
            <a:off x="4947659" y="2113351"/>
            <a:ext cx="1670270" cy="29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0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ED743-38F9-4F12-8CB3-E9188B2F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zh-CN" altLang="en-US" sz="32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成本函数设计</a:t>
            </a:r>
            <a:endParaRPr lang="zh-CN" altLang="en-US" sz="3200"/>
          </a:p>
        </p:txBody>
      </p:sp>
      <p:pic>
        <p:nvPicPr>
          <p:cNvPr id="30" name="Picture 18" descr="古董收银机钥匙">
            <a:extLst>
              <a:ext uri="{FF2B5EF4-FFF2-40B4-BE49-F238E27FC236}">
                <a16:creationId xmlns:a16="http://schemas.microsoft.com/office/drawing/2014/main" id="{2C9E8D77-99B5-5A34-81AF-B4CA7E8CC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6" r="2590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4541D-BF46-2335-88AC-4F10A02BD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145803"/>
            <a:ext cx="5444382" cy="3992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7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成本函数包含五个部分</a:t>
            </a:r>
            <a:endParaRPr lang="en-US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700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cost_comfort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</a:p>
          <a:p>
            <a:pPr marL="0" indent="0">
              <a:buNone/>
            </a:pP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cost_safety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</a:p>
          <a:p>
            <a:pPr marL="0" indent="0">
              <a:buNone/>
            </a:pP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cost_pass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</a:p>
          <a:p>
            <a:pPr marL="0" indent="0">
              <a:buNone/>
            </a:pP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cost_stimulation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&amp; </a:t>
            </a: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cost_is_break_to_stop</a:t>
            </a:r>
            <a:r>
              <a:rPr lang="zh-CN" altLang="en-US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zh-CN" sz="1700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cost_lane_changing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lang="en-US" altLang="zh-CN" sz="17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7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我们考虑开始节点（</a:t>
            </a:r>
            <a:r>
              <a:rPr lang="en-US" altLang="zh-CN" sz="1700" kern="1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startnode</a:t>
            </a:r>
            <a:r>
              <a:rPr lang="en-US" altLang="zh-CN" sz="17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7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和结束节点</a:t>
            </a:r>
            <a:r>
              <a:rPr lang="en-US" altLang="zh-CN" sz="17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700" kern="1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endnode</a:t>
            </a:r>
            <a:r>
              <a:rPr lang="en-US" altLang="zh-CN" sz="17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7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的模拟状态，对其中过程存在的参数进行定义。</a:t>
            </a:r>
            <a:endParaRPr lang="en-US" altLang="zh-CN" sz="17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AccLevel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0.8 * </a:t>
            </a: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endnode’s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acc + 0.2 * </a:t>
            </a: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startnode’s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acc;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comfort = (</a:t>
            </a: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endnode’s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acc + </a:t>
            </a:r>
            <a:r>
              <a:rPr lang="en-US" altLang="zh-CN" sz="17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startnode’s</a:t>
            </a:r>
            <a:r>
              <a:rPr lang="en-US" altLang="zh-CN" sz="17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acc) / 2;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37945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Speedometer">
            <a:extLst>
              <a:ext uri="{FF2B5EF4-FFF2-40B4-BE49-F238E27FC236}">
                <a16:creationId xmlns:a16="http://schemas.microsoft.com/office/drawing/2014/main" id="{37A2024D-3937-B375-22C0-50103D7D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2" r="21238"/>
          <a:stretch/>
        </p:blipFill>
        <p:spPr>
          <a:xfrm>
            <a:off x="7086277" y="1043567"/>
            <a:ext cx="4235885" cy="4770865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A0317C-9BF3-9CE2-1EB1-0B21CA50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95" y="328512"/>
            <a:ext cx="6008644" cy="1628970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1.	Cost of stimulation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B3344-DCC9-E665-00C0-720AD1D4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24" y="1694985"/>
            <a:ext cx="5890376" cy="4893976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当汽车未达到该量的标准水平为 </a:t>
            </a:r>
            <a:r>
              <a:rPr lang="en-US" altLang="zh-CN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0.0 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的速度限制时，</a:t>
            </a:r>
            <a:r>
              <a:rPr lang="en-US" altLang="zh-CN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 of stimulation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会促进汽车前进。</a:t>
            </a:r>
            <a:endParaRPr lang="en-US" altLang="zh-CN" sz="1200" kern="0" dirty="0"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 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 &lt;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speedlimit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 = 10 * (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speedlimit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– speed)^2 + 5 * (3 –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Acclevel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200" kern="0" dirty="0">
              <a:solidFill>
                <a:srgbClr val="0E00FF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elseif 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 &gt;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speedlimit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expectAcc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(speed -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speedlimit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/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TimeResolution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 = abs(acc -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expectAcc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这种情况决定了当我们已经达到速度限制（由参数 </a:t>
            </a:r>
            <a:r>
              <a:rPr lang="en-US" altLang="zh-CN" sz="1200" kern="0" dirty="0" err="1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expectAcc</a:t>
            </a:r>
            <a:r>
              <a:rPr lang="en-US" altLang="zh-CN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表示）时，我们应该降低多少加速度。</a:t>
            </a:r>
            <a:endParaRPr lang="en-US" altLang="zh-CN" sz="1200" kern="0" dirty="0"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200" kern="0" dirty="0">
              <a:solidFill>
                <a:srgbClr val="0E00FF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 = 0.0, </a:t>
            </a:r>
            <a:r>
              <a:rPr lang="zh-CN" altLang="en-US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此时汽车以限速标准运行，为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标准级别。</a:t>
            </a:r>
            <a:endParaRPr lang="en-US" altLang="zh-CN" sz="1200" kern="0" dirty="0"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200" kern="0" dirty="0"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b="1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此外，我们还希望确保汽车在遇到障碍物时会寻找可能的路径，而不仅仅是停下来，（停车有点像</a:t>
            </a:r>
            <a:r>
              <a:rPr lang="en-US" altLang="zh-CN" sz="1200" b="1" kern="0" dirty="0" err="1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egoVehicle</a:t>
            </a:r>
            <a:r>
              <a:rPr lang="zh-CN" altLang="en-US" sz="1200" b="1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的“舒适区”。）</a:t>
            </a:r>
            <a:endParaRPr lang="en-US" altLang="zh-CN" sz="1200" b="1" kern="0" dirty="0"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我们在刺激上添加另一个变量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en-US" altLang="zh-CN" sz="1200" b="1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cost_is_break_to_stop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node.time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&gt;=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MaxTimeHorizon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&amp;&amp; </a:t>
            </a: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node.velocity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&lt; 1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cost_is_break_to_stop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50.0;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cost_is_break_to_stop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0.0;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kern="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这确保了当速度低于</a:t>
            </a:r>
            <a:r>
              <a:rPr lang="en-US" altLang="zh-CN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时，</a:t>
            </a:r>
            <a:r>
              <a:rPr lang="en-US" altLang="zh-CN" sz="1200" kern="0" dirty="0" err="1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egoVehicle</a:t>
            </a:r>
            <a:r>
              <a:rPr lang="zh-CN" altLang="en-US" sz="1200" kern="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在最终情况下状态下受到惩罚。</a:t>
            </a:r>
            <a:r>
              <a:rPr lang="en-US" altLang="zh-CN" sz="12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728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BB6583B-44BA-BEB0-1F22-91D7B74A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98" y="1127544"/>
            <a:ext cx="4208367" cy="437197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2"/>
                </a:solidFill>
              </a:rPr>
              <a:t>2. Cost of comfort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B81C4-AF10-3B15-A3FF-4D3AB15D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cost of comfort</a:t>
            </a:r>
            <a:r>
              <a:rPr lang="zh-CN" altLang="en-US" sz="1500" b="0" i="0" dirty="0">
                <a:solidFill>
                  <a:schemeClr val="tx2"/>
                </a:solidFill>
                <a:effectLst/>
                <a:latin typeface="Menlo"/>
              </a:rPr>
              <a:t>由三个部分组成：</a:t>
            </a:r>
            <a:b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</a:br>
            <a:endParaRPr lang="en-US" altLang="zh-CN" sz="1500" b="0" i="0" dirty="0">
              <a:solidFill>
                <a:schemeClr val="tx2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cost_comfort_jerk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= 2 / (1 + exp(-jerk));</a:t>
            </a:r>
          </a:p>
          <a:p>
            <a:pPr marL="0" indent="0">
              <a:buNone/>
            </a:pP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cost_comfort_acc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= 0;</a:t>
            </a:r>
          </a:p>
          <a:p>
            <a:pPr marL="0" indent="0">
              <a:buNone/>
            </a:pP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cost_comfort_alter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= 0;</a:t>
            </a:r>
          </a:p>
          <a:p>
            <a:pPr marL="0" indent="0">
              <a:buNone/>
            </a:pPr>
            <a:endParaRPr lang="en-US" altLang="zh-CN" sz="1500" b="0" i="0" dirty="0">
              <a:solidFill>
                <a:schemeClr val="tx2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if comfort &lt; -2</a:t>
            </a:r>
          </a:p>
          <a:p>
            <a:pPr marL="0" indent="0">
              <a:buNone/>
            </a:pP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cost_comfort_acc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= - 20 * comfort;</a:t>
            </a:r>
          </a:p>
          <a:p>
            <a:pPr marL="0" indent="0">
              <a:buNone/>
            </a:pP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end</a:t>
            </a:r>
          </a:p>
          <a:p>
            <a:pPr marL="0" indent="0">
              <a:buNone/>
            </a:pPr>
            <a:b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</a:b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acc = </a:t>
            </a: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node.egoFrenetState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(3);</a:t>
            </a:r>
          </a:p>
          <a:p>
            <a:pPr marL="0" indent="0">
              <a:buNone/>
            </a:pP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if acc * </a:t>
            </a: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node.parentaCC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&lt; 0</a:t>
            </a:r>
          </a:p>
          <a:p>
            <a:pPr marL="0" indent="0">
              <a:buNone/>
            </a:pP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cost_comfort_alter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= 25.0;</a:t>
            </a:r>
          </a:p>
          <a:p>
            <a:pPr marL="0" indent="0">
              <a:buNone/>
            </a:pP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end</a:t>
            </a:r>
            <a:b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</a:br>
            <a:endParaRPr lang="en-US" altLang="zh-CN" sz="1500" b="0" i="0" dirty="0">
              <a:solidFill>
                <a:schemeClr val="tx2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= </a:t>
            </a: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cost_comfort_acc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+ </a:t>
            </a: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cost_comfort_jerk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 + </a:t>
            </a:r>
            <a:r>
              <a:rPr lang="en-US" altLang="zh-CN" sz="1500" b="0" i="0" dirty="0" err="1">
                <a:solidFill>
                  <a:schemeClr val="tx2"/>
                </a:solidFill>
                <a:effectLst/>
                <a:latin typeface="Menlo"/>
              </a:rPr>
              <a:t>cost_comfort_alter</a:t>
            </a:r>
            <a:r>
              <a:rPr lang="en-US" altLang="zh-CN" sz="1500" b="0" i="0" dirty="0">
                <a:solidFill>
                  <a:schemeClr val="tx2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endParaRPr lang="zh-CN" alt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75C41-E1E4-54FB-3810-6F43C236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	Cost of safety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8E1F8-8079-CC92-E3B0-AF56717B0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953" y="1306164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CN" sz="1600" b="1" dirty="0">
                <a:effectLst/>
              </a:rPr>
              <a:t>In this part we consider 6 variables:</a:t>
            </a:r>
            <a:endParaRPr lang="en-US" altLang="zh-CN" sz="1600" dirty="0">
              <a:effectLst/>
            </a:endParaRPr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1.SAFE_DISTANCE = 5;</a:t>
            </a:r>
            <a:r>
              <a:rPr lang="zh-CN" altLang="en-US" sz="1600" dirty="0"/>
              <a:t>我们认为</a:t>
            </a:r>
            <a:r>
              <a:rPr lang="en-US" altLang="zh-CN" sz="1600" dirty="0"/>
              <a:t>5m</a:t>
            </a:r>
            <a:r>
              <a:rPr lang="zh-CN" altLang="en-US" sz="1600" dirty="0"/>
              <a:t>是两辆车之间的安全距离。</a:t>
            </a:r>
            <a:endParaRPr lang="en-US" altLang="zh-CN" sz="1600" dirty="0">
              <a:effectLst/>
            </a:endParaRPr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2.Emergency_Distance = 1;</a:t>
            </a:r>
            <a:r>
              <a:rPr lang="zh-CN" altLang="en-US" sz="1600" dirty="0"/>
              <a:t>我们认为</a:t>
            </a:r>
            <a:r>
              <a:rPr lang="en-US" altLang="zh-CN" sz="1600" dirty="0"/>
              <a:t>1m</a:t>
            </a:r>
            <a:r>
              <a:rPr lang="zh-CN" altLang="en-US" sz="1600" dirty="0"/>
              <a:t>是两辆车之间的紧急距离，此时我们会要求紧急休息。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3.Speed = </a:t>
            </a:r>
            <a:r>
              <a:rPr lang="en-US" altLang="zh-CN" sz="1600" dirty="0" err="1"/>
              <a:t>egoVehicle</a:t>
            </a:r>
            <a:r>
              <a:rPr lang="zh-CN" altLang="en-US" sz="1600" dirty="0"/>
              <a:t>的当前速度。</a:t>
            </a:r>
            <a:endParaRPr lang="en-US" altLang="zh-CN" sz="1600" dirty="0">
              <a:effectLst/>
            </a:endParaRPr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4.acc = </a:t>
            </a:r>
            <a:r>
              <a:rPr lang="en-US" altLang="zh-CN" sz="1600" dirty="0" err="1"/>
              <a:t>egoVehicle</a:t>
            </a:r>
            <a:r>
              <a:rPr lang="zh-CN" altLang="en-US" sz="1600" dirty="0"/>
              <a:t>的当前加速度。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5.predicted = </a:t>
            </a:r>
            <a:r>
              <a:rPr lang="zh-CN" altLang="en-US" sz="1600" dirty="0"/>
              <a:t>预测</a:t>
            </a:r>
            <a:r>
              <a:rPr lang="en-US" altLang="zh-CN" sz="1600" dirty="0" err="1"/>
              <a:t>actorVehicle</a:t>
            </a:r>
            <a:r>
              <a:rPr lang="zh-CN" altLang="en-US" sz="1600" dirty="0"/>
              <a:t>在当前时间各自的位置。</a:t>
            </a:r>
            <a:endParaRPr lang="en-US" altLang="zh-CN" sz="1600" dirty="0">
              <a:effectLst/>
            </a:endParaRPr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6.distance = </a:t>
            </a:r>
            <a:r>
              <a:rPr lang="en-US" altLang="zh-CN" sz="1600" dirty="0" err="1"/>
              <a:t>egoVehicle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actorVehicle</a:t>
            </a:r>
            <a:r>
              <a:rPr lang="zh-CN" altLang="en-US" sz="1600" dirty="0"/>
              <a:t>之间的距离</a:t>
            </a:r>
            <a:endParaRPr lang="en-US" altLang="zh-CN" sz="1600" dirty="0">
              <a:effectLst/>
            </a:endParaRPr>
          </a:p>
          <a:p>
            <a:pPr marL="0" indent="0">
              <a:buNone/>
            </a:pPr>
            <a:r>
              <a:rPr lang="en-US" altLang="zh-CN" sz="1600" dirty="0">
                <a:effectLst/>
              </a:rPr>
              <a:t>The initial cost of safety is 0.0: </a:t>
            </a:r>
            <a:r>
              <a:rPr lang="en-US" altLang="zh-CN" sz="1600" dirty="0" err="1">
                <a:effectLst/>
              </a:rPr>
              <a:t>cost_safety</a:t>
            </a:r>
            <a:r>
              <a:rPr lang="en-US" altLang="zh-CN" sz="1600" dirty="0">
                <a:effectLst/>
              </a:rPr>
              <a:t> = 0;</a:t>
            </a:r>
          </a:p>
          <a:p>
            <a:pPr marL="0" indent="0">
              <a:buNone/>
            </a:pPr>
            <a:endParaRPr lang="en-US" altLang="zh-CN" sz="16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1217E4D-54BC-96B7-3A14-94AF4B618747}"/>
              </a:ext>
            </a:extLst>
          </p:cNvPr>
          <p:cNvSpPr txBox="1"/>
          <p:nvPr/>
        </p:nvSpPr>
        <p:spPr>
          <a:xfrm>
            <a:off x="8129871" y="992371"/>
            <a:ext cx="3962887" cy="5649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objCarDim</a:t>
            </a:r>
            <a:r>
              <a:rPr lang="en-US" altLang="zh-CN" sz="1400" b="0" i="0" dirty="0">
                <a:effectLst/>
              </a:rPr>
              <a:t> = [profiles(</a:t>
            </a:r>
            <a:r>
              <a:rPr lang="en-US" altLang="zh-CN" sz="1400" b="0" i="0" dirty="0" err="1">
                <a:effectLst/>
              </a:rPr>
              <a:t>i</a:t>
            </a:r>
            <a:r>
              <a:rPr lang="en-US" altLang="zh-CN" sz="1400" b="0" i="0" dirty="0">
                <a:effectLst/>
              </a:rPr>
              <a:t>).Length, profiles(</a:t>
            </a:r>
            <a:r>
              <a:rPr lang="en-US" altLang="zh-CN" sz="1400" b="0" i="0" dirty="0" err="1">
                <a:effectLst/>
              </a:rPr>
              <a:t>i</a:t>
            </a:r>
            <a:r>
              <a:rPr lang="en-US" altLang="zh-CN" sz="1400" b="0" i="0" dirty="0">
                <a:effectLst/>
              </a:rPr>
              <a:t>).Width];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egoCarDim</a:t>
            </a:r>
            <a:r>
              <a:rPr lang="en-US" altLang="zh-CN" sz="1400" b="0" i="0" dirty="0">
                <a:effectLst/>
              </a:rPr>
              <a:t> = [</a:t>
            </a:r>
            <a:r>
              <a:rPr lang="en-US" altLang="zh-CN" sz="1400" b="0" i="0" dirty="0" err="1">
                <a:effectLst/>
              </a:rPr>
              <a:t>egoVehicle.Length</a:t>
            </a:r>
            <a:r>
              <a:rPr lang="en-US" altLang="zh-CN" sz="1400" b="0" i="0" dirty="0">
                <a:effectLst/>
              </a:rPr>
              <a:t>, </a:t>
            </a:r>
            <a:r>
              <a:rPr lang="en-US" altLang="zh-CN" sz="1400" b="0" i="0" dirty="0" err="1">
                <a:effectLst/>
              </a:rPr>
              <a:t>egoVehicle.Width</a:t>
            </a:r>
            <a:r>
              <a:rPr lang="en-US" altLang="zh-CN" sz="1400" b="0" i="0" dirty="0">
                <a:effectLst/>
              </a:rPr>
              <a:t>];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xdistance</a:t>
            </a:r>
            <a:r>
              <a:rPr lang="en-US" altLang="zh-CN" sz="1400" b="0" i="0" dirty="0">
                <a:effectLst/>
              </a:rPr>
              <a:t> = x</a:t>
            </a:r>
            <a:r>
              <a:rPr lang="zh-CN" altLang="en-US" sz="1400" b="0" i="0" dirty="0">
                <a:effectLst/>
              </a:rPr>
              <a:t>方向的距离（考虑</a:t>
            </a:r>
            <a:r>
              <a:rPr lang="en-US" altLang="zh-CN" sz="1400" b="0" i="0" dirty="0">
                <a:effectLst/>
              </a:rPr>
              <a:t>yaw</a:t>
            </a:r>
            <a:r>
              <a:rPr lang="zh-CN" altLang="en-US" sz="1400" b="0" i="0" dirty="0">
                <a:effectLst/>
              </a:rPr>
              <a:t>）</a:t>
            </a:r>
            <a:endParaRPr lang="en-US" altLang="zh-CN" sz="14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ydistance</a:t>
            </a:r>
            <a:r>
              <a:rPr lang="en-US" altLang="zh-CN" sz="1400" b="0" i="0" dirty="0">
                <a:effectLst/>
              </a:rPr>
              <a:t> = y</a:t>
            </a:r>
            <a:r>
              <a:rPr lang="zh-CN" altLang="en-US" sz="1400" b="0" i="0" dirty="0">
                <a:effectLst/>
              </a:rPr>
              <a:t>方向的距离（考虑</a:t>
            </a:r>
            <a:r>
              <a:rPr lang="en-US" altLang="zh-CN" sz="1400" b="0" i="0" dirty="0">
                <a:effectLst/>
              </a:rPr>
              <a:t>yaw</a:t>
            </a:r>
            <a:r>
              <a:rPr lang="zh-CN" altLang="en-US" sz="1400" b="0" i="0" dirty="0">
                <a:effectLst/>
              </a:rPr>
              <a:t>）</a:t>
            </a:r>
            <a:endParaRPr lang="en-US" altLang="zh-CN" sz="14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1" i="0" dirty="0">
                <a:effectLst/>
              </a:rPr>
              <a:t>if </a:t>
            </a:r>
            <a:r>
              <a:rPr lang="en-US" altLang="zh-CN" sz="1400" b="1" i="0" dirty="0" err="1">
                <a:effectLst/>
              </a:rPr>
              <a:t>ydistance</a:t>
            </a:r>
            <a:r>
              <a:rPr lang="en-US" altLang="zh-CN" sz="1400" b="1" i="0" dirty="0">
                <a:effectLst/>
              </a:rPr>
              <a:t> &lt;= 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1" dirty="0">
                <a:effectLst/>
              </a:rPr>
              <a:t>    if </a:t>
            </a:r>
            <a:r>
              <a:rPr lang="en-US" altLang="zh-CN" sz="1400" b="1" dirty="0" err="1">
                <a:effectLst/>
              </a:rPr>
              <a:t>xdistance</a:t>
            </a:r>
            <a:r>
              <a:rPr lang="en-US" altLang="zh-CN" sz="1400" b="1" dirty="0">
                <a:effectLst/>
              </a:rPr>
              <a:t> &lt;= </a:t>
            </a:r>
            <a:r>
              <a:rPr lang="en-US" altLang="zh-CN" sz="1400" b="1" dirty="0" err="1">
                <a:effectLst/>
              </a:rPr>
              <a:t>Emergency_Distance</a:t>
            </a:r>
            <a:r>
              <a:rPr lang="en-US" altLang="zh-CN" sz="1400" b="1" dirty="0">
                <a:effectLst/>
              </a:rPr>
              <a:t> &amp;&amp; </a:t>
            </a:r>
            <a:r>
              <a:rPr lang="en-US" altLang="zh-CN" sz="1400" b="1" dirty="0" err="1">
                <a:effectLst/>
              </a:rPr>
              <a:t>xdistance</a:t>
            </a:r>
            <a:r>
              <a:rPr lang="en-US" altLang="zh-CN" sz="1400" b="1" dirty="0">
                <a:effectLst/>
              </a:rPr>
              <a:t> &gt;= 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cost_safety_temp</a:t>
            </a:r>
            <a:r>
              <a:rPr lang="en-US" altLang="zh-CN" sz="1400" b="0" i="0" dirty="0">
                <a:effectLst/>
              </a:rPr>
              <a:t> =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>
                <a:effectLst/>
              </a:rPr>
              <a:t> -10 * (</a:t>
            </a:r>
            <a:r>
              <a:rPr lang="en-US" altLang="zh-CN" sz="1400" b="0" i="0" dirty="0" err="1">
                <a:effectLst/>
              </a:rPr>
              <a:t>xdistance</a:t>
            </a:r>
            <a:r>
              <a:rPr lang="en-US" altLang="zh-CN" sz="1400" b="0" i="0" dirty="0">
                <a:effectLst/>
              </a:rPr>
              <a:t> - </a:t>
            </a:r>
            <a:r>
              <a:rPr lang="en-US" altLang="zh-CN" sz="1400" b="0" i="0" dirty="0" err="1">
                <a:effectLst/>
              </a:rPr>
              <a:t>Emergency_Distance</a:t>
            </a:r>
            <a:r>
              <a:rPr lang="en-US" altLang="zh-CN" sz="1400" b="0" i="0" dirty="0">
                <a:effectLst/>
              </a:rPr>
              <a:t>) + 3.0 + 20 * speed ^2 + 10 * acc^3;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1" i="0" dirty="0">
                <a:effectLst/>
              </a:rPr>
              <a:t>    elseif </a:t>
            </a:r>
            <a:r>
              <a:rPr lang="en-US" altLang="zh-CN" sz="1400" b="1" i="0" dirty="0" err="1">
                <a:effectLst/>
              </a:rPr>
              <a:t>xdistance</a:t>
            </a:r>
            <a:r>
              <a:rPr lang="en-US" altLang="zh-CN" sz="1400" b="1" i="0" dirty="0">
                <a:effectLst/>
              </a:rPr>
              <a:t> &gt; </a:t>
            </a:r>
            <a:r>
              <a:rPr lang="en-US" altLang="zh-CN" sz="1400" b="1" i="0" dirty="0" err="1">
                <a:effectLst/>
              </a:rPr>
              <a:t>Emergency_Distance</a:t>
            </a:r>
            <a:r>
              <a:rPr lang="en-US" altLang="zh-CN" sz="1400" b="1" i="0" dirty="0">
                <a:effectLst/>
              </a:rPr>
              <a:t> &amp;&amp; </a:t>
            </a:r>
            <a:r>
              <a:rPr lang="en-US" altLang="zh-CN" sz="1400" b="1" i="0" dirty="0" err="1">
                <a:effectLst/>
              </a:rPr>
              <a:t>xdistance</a:t>
            </a:r>
            <a:r>
              <a:rPr lang="en-US" altLang="zh-CN" sz="1400" b="1" i="0" dirty="0">
                <a:effectLst/>
              </a:rPr>
              <a:t> &lt;= SAFE_DISTANCE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cost_safety_temp</a:t>
            </a:r>
            <a:r>
              <a:rPr lang="en-US" altLang="zh-CN" sz="1400" b="0" i="0" dirty="0">
                <a:effectLst/>
              </a:rPr>
              <a:t>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>
                <a:effectLst/>
              </a:rPr>
              <a:t>1.0 * (</a:t>
            </a:r>
            <a:r>
              <a:rPr lang="en-US" altLang="zh-CN" sz="1400" b="0" i="0" dirty="0" err="1">
                <a:effectLst/>
              </a:rPr>
              <a:t>xdistance</a:t>
            </a:r>
            <a:r>
              <a:rPr lang="en-US" altLang="zh-CN" sz="1400" b="0" i="0" dirty="0">
                <a:effectLst/>
              </a:rPr>
              <a:t> - SAFE_DISTANCE) / (</a:t>
            </a:r>
            <a:r>
              <a:rPr lang="en-US" altLang="zh-CN" sz="1400" b="0" i="0" dirty="0" err="1">
                <a:effectLst/>
              </a:rPr>
              <a:t>Emergency_Distance</a:t>
            </a:r>
            <a:r>
              <a:rPr lang="en-US" altLang="zh-CN" sz="1400" b="0" i="0" dirty="0">
                <a:effectLst/>
              </a:rPr>
              <a:t> - SAFE_DISTANCE) + 2.0 + 3 * speed ^2 + acc^3;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>
                <a:effectLst/>
              </a:rPr>
              <a:t>    </a:t>
            </a:r>
            <a:r>
              <a:rPr lang="en-US" altLang="zh-CN" sz="1400" b="1" i="0" dirty="0">
                <a:effectLst/>
              </a:rPr>
              <a:t>else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cost_safety_temp</a:t>
            </a:r>
            <a:r>
              <a:rPr lang="en-US" altLang="zh-CN" sz="1400" b="0" i="0" dirty="0">
                <a:effectLst/>
              </a:rPr>
              <a:t> =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>
                <a:effectLst/>
              </a:rPr>
              <a:t>max(-1/100 * (</a:t>
            </a:r>
            <a:r>
              <a:rPr lang="en-US" altLang="zh-CN" sz="1400" b="0" i="0" dirty="0" err="1">
                <a:effectLst/>
              </a:rPr>
              <a:t>xdistance</a:t>
            </a:r>
            <a:r>
              <a:rPr lang="en-US" altLang="zh-CN" sz="1400" b="0" i="0" dirty="0">
                <a:effectLst/>
              </a:rPr>
              <a:t> - SAFE_DISTANCE) + 2.0, 0.0);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>
                <a:effectLst/>
              </a:rPr>
              <a:t>    end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1" i="0" dirty="0">
                <a:effectLst/>
              </a:rPr>
              <a:t>else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 err="1">
                <a:effectLst/>
              </a:rPr>
              <a:t>cost_safety_temp</a:t>
            </a:r>
            <a:r>
              <a:rPr lang="en-US" altLang="zh-CN" sz="1400" b="0" i="0" dirty="0">
                <a:effectLst/>
              </a:rPr>
              <a:t> = 0;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400" b="0" i="0" dirty="0">
                <a:effectLst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31513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39E20F-A00C-AEE5-ACB3-31F1BF76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43" y="968518"/>
            <a:ext cx="309053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4000" dirty="0">
                <a:solidFill>
                  <a:srgbClr val="FFFFFF"/>
                </a:solidFill>
              </a:rPr>
              <a:t>4.	Cost of pass goal or not</a:t>
            </a:r>
            <a:endParaRPr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B3DF0-BD23-7E8A-2528-26922EDF3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我们检查节点当前时间不小于我们设置的最大时间范围的终端状态。如果</a:t>
            </a:r>
            <a:r>
              <a:rPr lang="en-US" altLang="zh-CN" sz="1600" b="1" kern="1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egoVehicle</a:t>
            </a:r>
            <a:r>
              <a:rPr lang="zh-CN" altLang="en-US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的当前位置已经通过了检查点，我们认为汽车已经完成了场景中的基本目标</a:t>
            </a:r>
            <a:r>
              <a:rPr lang="en-US" altLang="zh-CN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通过十字路口，因此通过的成本是 </a:t>
            </a:r>
            <a:r>
              <a:rPr lang="en-US" altLang="zh-CN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0.0</a:t>
            </a:r>
            <a:r>
              <a:rPr lang="zh-CN" altLang="en-US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。
否则，我们考虑当前位置与检查点之间的距离，离检查站越远，</a:t>
            </a:r>
            <a:r>
              <a:rPr lang="en-US" altLang="zh-CN" sz="1600" b="1" kern="1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egoVehicle</a:t>
            </a:r>
            <a:r>
              <a:rPr lang="zh-CN" altLang="en-US" sz="16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的成本就越高。</a:t>
            </a:r>
            <a:endParaRPr lang="en-US" altLang="zh-CN" sz="16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 node’s current time &gt;= </a:t>
            </a:r>
            <a:r>
              <a:rPr lang="en-US" altLang="zh-CN" sz="16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MaxTimeHorizon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then check</a:t>
            </a:r>
            <a:r>
              <a:rPr lang="zh-CN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0480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 node’s position on S side &gt; </a:t>
            </a:r>
            <a:r>
              <a:rPr lang="en-US" altLang="zh-CN" sz="16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checkPoint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38150" indent="0">
              <a:buNone/>
            </a:pPr>
            <a:r>
              <a:rPr lang="en-US" altLang="zh-CN" sz="16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cost_pass</a:t>
            </a: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0.0;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38150" indent="0">
              <a:buNone/>
            </a:pPr>
            <a:r>
              <a:rPr lang="en-US" altLang="zh-CN" sz="16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cost_pass</a:t>
            </a: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2.0 + abs(node’s position on S side - </a:t>
            </a:r>
            <a:r>
              <a:rPr lang="en-US" altLang="zh-CN" sz="16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checkPoint</a:t>
            </a: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3815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 meaning that the node is not at terminal state, so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zh-CN" sz="16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cost_pass</a:t>
            </a: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0.0;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07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F7AC60-0067-3C63-D6EA-2D193BAE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6" y="501651"/>
            <a:ext cx="6425806" cy="1624520"/>
          </a:xfrm>
        </p:spPr>
        <p:txBody>
          <a:bodyPr anchor="ctr">
            <a:normAutofit/>
          </a:bodyPr>
          <a:lstStyle/>
          <a:p>
            <a:r>
              <a:rPr lang="en-US" altLang="zh-CN" sz="4000" dirty="0"/>
              <a:t>5.	Cost of lane-changing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B1DF40-AF32-41C6-AB92-C183EB677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zh-CN" altLang="en-US" sz="19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如果在我们扩展的节点中，自我车辆改变了它的车道，那么我们给它 </a:t>
            </a:r>
            <a:r>
              <a:rPr lang="en-US" altLang="zh-CN" sz="19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35 </a:t>
            </a:r>
            <a:r>
              <a:rPr lang="zh-CN" altLang="en-US" sz="19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的成本。这使得我们确保变道成本可以与</a:t>
            </a:r>
            <a:r>
              <a:rPr lang="en-US" altLang="zh-CN" sz="1900" b="1" kern="1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cost_safety</a:t>
            </a:r>
            <a:r>
              <a:rPr lang="zh-CN" altLang="en-US" sz="19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中的成本相平衡，又给予变道一定的惩罚成本。</a:t>
            </a:r>
            <a:endParaRPr lang="en-US" altLang="zh-CN" sz="19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9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 the ego </a:t>
            </a:r>
            <a:r>
              <a:rPr lang="en-US" altLang="zh-CN" sz="19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Vehilce</a:t>
            </a:r>
            <a:r>
              <a:rPr lang="en-US" altLang="zh-CN" sz="19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has changed its lane</a:t>
            </a:r>
            <a:endParaRPr lang="zh-CN" altLang="zh-CN" sz="19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zh-CN" sz="19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cost_laneChanging</a:t>
            </a:r>
            <a:r>
              <a:rPr lang="en-US" altLang="zh-CN" sz="19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35.0;</a:t>
            </a:r>
            <a:endParaRPr lang="zh-CN" altLang="zh-CN" sz="19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9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 meaning that the ego Vehicle has not changed its lane, so</a:t>
            </a:r>
            <a:endParaRPr lang="zh-CN" altLang="zh-CN" sz="19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zh-CN" sz="1900" kern="0" dirty="0" err="1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cost_laneChanging</a:t>
            </a:r>
            <a:r>
              <a:rPr lang="en-US" altLang="zh-CN" sz="19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0.0;</a:t>
            </a:r>
            <a:endParaRPr lang="zh-CN" altLang="zh-CN" sz="19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900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end</a:t>
            </a:r>
            <a:endParaRPr lang="zh-CN" altLang="zh-CN" sz="19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黄色背景上的感叹号">
            <a:extLst>
              <a:ext uri="{FF2B5EF4-FFF2-40B4-BE49-F238E27FC236}">
                <a16:creationId xmlns:a16="http://schemas.microsoft.com/office/drawing/2014/main" id="{E8F97355-3B6B-7464-8CA8-90412EBCC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8" r="1017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C1AD8C-8CA4-6D9D-49D0-6A082BA1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项目结果展示</a:t>
            </a:r>
          </a:p>
        </p:txBody>
      </p:sp>
      <p:pic>
        <p:nvPicPr>
          <p:cNvPr id="8" name="内容占位符 7" descr="图表&#10;&#10;描述已自动生成">
            <a:extLst>
              <a:ext uri="{FF2B5EF4-FFF2-40B4-BE49-F238E27FC236}">
                <a16:creationId xmlns:a16="http://schemas.microsoft.com/office/drawing/2014/main" id="{4D46F476-B6AE-0D66-DDEF-6468CE887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588"/>
            <a:ext cx="10515600" cy="4101411"/>
          </a:xfrm>
        </p:spPr>
      </p:pic>
    </p:spTree>
    <p:extLst>
      <p:ext uri="{BB962C8B-B14F-4D97-AF65-F5344CB8AC3E}">
        <p14:creationId xmlns:p14="http://schemas.microsoft.com/office/powerpoint/2010/main" val="328244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586BBD-C949-2AD9-4828-D82E8569D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项目结果展示</a:t>
            </a:r>
            <a:endParaRPr lang="en-US" altLang="zh-CN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内容占位符 3" descr="图表&#10;&#10;中度可信度描述已自动生成">
            <a:extLst>
              <a:ext uri="{FF2B5EF4-FFF2-40B4-BE49-F238E27FC236}">
                <a16:creationId xmlns:a16="http://schemas.microsoft.com/office/drawing/2014/main" id="{81E0B950-B398-CAD5-43B6-AEFDE8B49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261" y="2375210"/>
            <a:ext cx="10233083" cy="384461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418176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AA463D-6C29-B159-1F5B-5D579699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项目结果展示</a:t>
            </a:r>
            <a:endParaRPr lang="en-US" altLang="zh-CN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内容占位符 3" descr="图表&#10;&#10;描述已自动生成">
            <a:extLst>
              <a:ext uri="{FF2B5EF4-FFF2-40B4-BE49-F238E27FC236}">
                <a16:creationId xmlns:a16="http://schemas.microsoft.com/office/drawing/2014/main" id="{9552779C-102D-1D13-840E-3A4E31094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342" y="2375210"/>
            <a:ext cx="10358920" cy="384461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88296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87A8C-5FD7-A26B-102C-7A44A955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08" y="948826"/>
            <a:ext cx="6795977" cy="81173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蒙特卡洛树搜索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(MCTS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蒙特卡洛树是什么算法？ - 知乎">
            <a:extLst>
              <a:ext uri="{FF2B5EF4-FFF2-40B4-BE49-F238E27FC236}">
                <a16:creationId xmlns:a16="http://schemas.microsoft.com/office/drawing/2014/main" id="{8EC493B3-55F4-1EE4-0AA0-F70281464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7404"/>
            <a:ext cx="7392285" cy="35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75A9BD-DFAB-157D-3A9A-403240E9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85" y="2391940"/>
            <a:ext cx="4497248" cy="207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3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67C724-DDE6-3D07-4276-260EF33F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此项目中的蒙特卡洛树搜索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9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1CEDFF-305B-353C-B1AC-FDAAA92A6178}"/>
              </a:ext>
            </a:extLst>
          </p:cNvPr>
          <p:cNvSpPr txBox="1"/>
          <p:nvPr/>
        </p:nvSpPr>
        <p:spPr>
          <a:xfrm>
            <a:off x="5634359" y="248847"/>
            <a:ext cx="6486757" cy="66694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%PLANNING SIMULATION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%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iterTime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root.visits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while (Tree{1}.visits &lt;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max_iter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= selection(Tree{1}, Tree);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if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curr_node.time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&lt;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MaxTimeHorizon</a:t>
            </a:r>
            <a:endParaRPr lang="en-US" altLang="zh-CN" sz="1900" b="0" i="0" dirty="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if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numel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curr_node.children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) ==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if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curr_node.visits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==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% rollout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cost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roll_out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MaxTimeHorizon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TimeResolution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predictedActPoses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accMax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speedlimit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egorefPath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intersectionS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egoVehicle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profiles, scenario);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% back propagate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Tree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back_propagation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cost, Tree);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Tree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updateUCB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(Tree{1}, Tree);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else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% expand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    Tree = expand(Tree,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TimeResolution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accMax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speedlimit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egorefPath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predictedActPoses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egoVehicle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profiles,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lbdry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roadWidth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scenario);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end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   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= Tree{1};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end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else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% if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curr_node.time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-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MaxTimeHorizon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&gt;=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cost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roll_out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MaxTimeHorizon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TimeResolution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predictedActPoses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accMax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speedlimit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egorefPath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intersectionS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egoVehicle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profiles, scenario);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Tree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back_propagation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, cost, Tree);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Tree =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updateUCB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(Tree{1}, Tree);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</a:t>
            </a:r>
            <a:r>
              <a:rPr lang="en-US" altLang="zh-CN" sz="1900" b="0" i="0" dirty="0" err="1">
                <a:solidFill>
                  <a:schemeClr val="bg1"/>
                </a:solidFill>
                <a:effectLst/>
              </a:rPr>
              <a:t>curr_node</a:t>
            </a: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= Tree{1};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    % end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    end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b="0" i="0" dirty="0">
                <a:solidFill>
                  <a:schemeClr val="bg1"/>
                </a:solidFill>
                <a:effectLst/>
              </a:rPr>
              <a:t>    end</a:t>
            </a:r>
            <a:endParaRPr lang="en-US" altLang="zh-CN" sz="900" b="0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80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3CEAAA-7803-B96B-A661-CE612476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altLang="zh-CN" sz="4800"/>
              <a:t>Selection</a:t>
            </a:r>
            <a:endParaRPr lang="zh-CN" altLang="en-US" sz="480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E7F4F1E-B353-943E-4C0F-5C87BC914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273026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蒙特卡洛树是什么算法？ - 知乎">
            <a:extLst>
              <a:ext uri="{FF2B5EF4-FFF2-40B4-BE49-F238E27FC236}">
                <a16:creationId xmlns:a16="http://schemas.microsoft.com/office/drawing/2014/main" id="{5C6A18C8-3558-25FE-1045-E65218E7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060" r="70522" b="44822"/>
          <a:stretch/>
        </p:blipFill>
        <p:spPr bwMode="auto">
          <a:xfrm>
            <a:off x="3137143" y="2384103"/>
            <a:ext cx="1742175" cy="194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572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1359CC-52E0-5360-C50C-4CB4956F7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0" b="14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78CD72-77F2-6024-42FD-BF5A927E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Expand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0AD7083E-3EBF-27A9-A7B5-1EEA1C71A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0028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蒙特卡洛树是什么算法？ - 知乎">
            <a:extLst>
              <a:ext uri="{FF2B5EF4-FFF2-40B4-BE49-F238E27FC236}">
                <a16:creationId xmlns:a16="http://schemas.microsoft.com/office/drawing/2014/main" id="{3818F7CD-5D6D-9C34-E6C2-705DF0737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r="49144" b="12857"/>
          <a:stretch/>
        </p:blipFill>
        <p:spPr bwMode="auto">
          <a:xfrm>
            <a:off x="3082558" y="125826"/>
            <a:ext cx="882575" cy="16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3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61B08D-6D1C-6405-AC70-40CEFB79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84" y="1261330"/>
            <a:ext cx="3200400" cy="423811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Rollout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2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3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Oval 25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2E729B66-1C6D-840F-298C-0E43BFC21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49374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蒙特卡洛树是什么算法？ - 知乎">
            <a:extLst>
              <a:ext uri="{FF2B5EF4-FFF2-40B4-BE49-F238E27FC236}">
                <a16:creationId xmlns:a16="http://schemas.microsoft.com/office/drawing/2014/main" id="{B4BC88C6-89F0-D1B1-680C-A293B6B47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6" r="25813"/>
          <a:stretch/>
        </p:blipFill>
        <p:spPr bwMode="auto">
          <a:xfrm>
            <a:off x="3605136" y="1827167"/>
            <a:ext cx="1684763" cy="35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0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6CD5EEC-3DB1-4305-814B-5D1F49CC071A}">
  <we:reference id="e22f1a2d-2826-4e63-97f6-33b99c0ae228" version="2.0.0.0" store="EXCatalog" storeType="EXCatalog"/>
  <we:alternateReferences>
    <we:reference id="WA104379370" version="2.0.0.0" store="en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1557</Words>
  <Application>Microsoft Office PowerPoint</Application>
  <PresentationFormat>宽屏</PresentationFormat>
  <Paragraphs>144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Menlo</vt:lpstr>
      <vt:lpstr>等线</vt:lpstr>
      <vt:lpstr>等线 Light</vt:lpstr>
      <vt:lpstr>黑体</vt:lpstr>
      <vt:lpstr>微软雅黑</vt:lpstr>
      <vt:lpstr>Arial</vt:lpstr>
      <vt:lpstr>Calibri</vt:lpstr>
      <vt:lpstr>Consolas</vt:lpstr>
      <vt:lpstr>Office 主题​​</vt:lpstr>
      <vt:lpstr> 基于蒙特卡洛树搜索的自动驾驶决策算法</vt:lpstr>
      <vt:lpstr>项目结果展示</vt:lpstr>
      <vt:lpstr>项目结果展示</vt:lpstr>
      <vt:lpstr>项目结果展示</vt:lpstr>
      <vt:lpstr>蒙特卡洛树搜索(MCTS）</vt:lpstr>
      <vt:lpstr>此项目中的蒙特卡洛树搜索</vt:lpstr>
      <vt:lpstr>Selection</vt:lpstr>
      <vt:lpstr>Expand</vt:lpstr>
      <vt:lpstr>Rollout</vt:lpstr>
      <vt:lpstr>Backpropagate</vt:lpstr>
      <vt:lpstr>成本函数设计</vt:lpstr>
      <vt:lpstr>1. Cost of stimulation</vt:lpstr>
      <vt:lpstr>2. Cost of comfort</vt:lpstr>
      <vt:lpstr>3. Cost of safety</vt:lpstr>
      <vt:lpstr>4. Cost of pass goal or not</vt:lpstr>
      <vt:lpstr>5. Cost of lane-changing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基于蒙特卡洛树搜索的自动驾驶决策算法</dc:title>
  <dc:creator>Qianfeng Wen</dc:creator>
  <cp:lastModifiedBy>Qianfeng Wen</cp:lastModifiedBy>
  <cp:revision>18</cp:revision>
  <dcterms:created xsi:type="dcterms:W3CDTF">2023-08-17T08:54:21Z</dcterms:created>
  <dcterms:modified xsi:type="dcterms:W3CDTF">2023-08-18T09:12:32Z</dcterms:modified>
</cp:coreProperties>
</file>